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25" r:id="rId3"/>
    <p:sldId id="426" r:id="rId4"/>
    <p:sldId id="268" r:id="rId5"/>
    <p:sldId id="261" r:id="rId6"/>
    <p:sldId id="269" r:id="rId7"/>
    <p:sldId id="270" r:id="rId8"/>
    <p:sldId id="427" r:id="rId9"/>
    <p:sldId id="394" r:id="rId10"/>
    <p:sldId id="390" r:id="rId11"/>
    <p:sldId id="396" r:id="rId12"/>
    <p:sldId id="393" r:id="rId13"/>
    <p:sldId id="409" r:id="rId14"/>
    <p:sldId id="398" r:id="rId15"/>
    <p:sldId id="403" r:id="rId16"/>
    <p:sldId id="404" r:id="rId17"/>
    <p:sldId id="405" r:id="rId18"/>
    <p:sldId id="406" r:id="rId19"/>
    <p:sldId id="397" r:id="rId20"/>
    <p:sldId id="407" r:id="rId21"/>
    <p:sldId id="399" r:id="rId22"/>
    <p:sldId id="408" r:id="rId23"/>
    <p:sldId id="383" r:id="rId24"/>
    <p:sldId id="428" r:id="rId25"/>
    <p:sldId id="410" r:id="rId26"/>
    <p:sldId id="411" r:id="rId27"/>
    <p:sldId id="415" r:id="rId28"/>
    <p:sldId id="418" r:id="rId29"/>
    <p:sldId id="419" r:id="rId30"/>
    <p:sldId id="423" r:id="rId31"/>
    <p:sldId id="416" r:id="rId32"/>
    <p:sldId id="422" r:id="rId33"/>
    <p:sldId id="417" r:id="rId34"/>
    <p:sldId id="432" r:id="rId35"/>
    <p:sldId id="420" r:id="rId36"/>
    <p:sldId id="421" r:id="rId37"/>
    <p:sldId id="429" r:id="rId38"/>
    <p:sldId id="413" r:id="rId39"/>
    <p:sldId id="412" r:id="rId40"/>
    <p:sldId id="433" r:id="rId41"/>
    <p:sldId id="414" r:id="rId42"/>
    <p:sldId id="430" r:id="rId43"/>
    <p:sldId id="431" r:id="rId44"/>
    <p:sldId id="42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9"/>
    <p:restoredTop sz="94707"/>
  </p:normalViewPr>
  <p:slideViewPr>
    <p:cSldViewPr snapToGrid="0">
      <p:cViewPr varScale="1">
        <p:scale>
          <a:sx n="133" d="100"/>
          <a:sy n="133" d="100"/>
        </p:scale>
        <p:origin x="10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179CFF-29A3-4AAD-A8F9-301328CFDA8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F4FAC08-C8A8-41B3-8EE1-C88DF1D14B96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200" dirty="0">
              <a:latin typeface="Bahnschrift Light Condensed" panose="020B0502040204020203" pitchFamily="34" charset="0"/>
            </a:rPr>
            <a:t>TEACHING</a:t>
          </a:r>
          <a:endParaRPr lang="en-IN" sz="2200" dirty="0">
            <a:latin typeface="Bahnschrift Light Condensed" panose="020B0502040204020203" pitchFamily="34" charset="0"/>
          </a:endParaRPr>
        </a:p>
      </dgm:t>
    </dgm:pt>
    <dgm:pt modelId="{65B6852E-FFC6-431E-9A52-5E2137CBDB76}" type="parTrans" cxnId="{0F97A6A0-1454-44AC-ADFE-31586E88EACC}">
      <dgm:prSet/>
      <dgm:spPr/>
      <dgm:t>
        <a:bodyPr/>
        <a:lstStyle/>
        <a:p>
          <a:endParaRPr lang="en-IN" sz="2200">
            <a:latin typeface="Bahnschrift Light Condensed" panose="020B0502040204020203" pitchFamily="34" charset="0"/>
          </a:endParaRPr>
        </a:p>
      </dgm:t>
    </dgm:pt>
    <dgm:pt modelId="{84058BF6-4DE7-4096-B5DA-477158284B41}" type="sibTrans" cxnId="{0F97A6A0-1454-44AC-ADFE-31586E88EACC}">
      <dgm:prSet/>
      <dgm:spPr/>
      <dgm:t>
        <a:bodyPr/>
        <a:lstStyle/>
        <a:p>
          <a:endParaRPr lang="en-IN" sz="2200">
            <a:latin typeface="Bahnschrift Light Condensed" panose="020B0502040204020203" pitchFamily="34" charset="0"/>
          </a:endParaRPr>
        </a:p>
      </dgm:t>
    </dgm:pt>
    <dgm:pt modelId="{27675913-E5B5-4B25-A598-E4EBBB42000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200" dirty="0">
              <a:latin typeface="Bahnschrift Light Condensed" panose="020B0502040204020203" pitchFamily="34" charset="0"/>
            </a:rPr>
            <a:t>TAUGHT</a:t>
          </a:r>
          <a:endParaRPr lang="en-IN" sz="2200" dirty="0">
            <a:latin typeface="Bahnschrift Light Condensed" panose="020B0502040204020203" pitchFamily="34" charset="0"/>
          </a:endParaRPr>
        </a:p>
      </dgm:t>
    </dgm:pt>
    <dgm:pt modelId="{951C2BC5-EA59-4722-B0AA-7E5955B503EF}" type="parTrans" cxnId="{1C64EE30-9621-4C78-8052-C8B1311512D0}">
      <dgm:prSet/>
      <dgm:spPr/>
      <dgm:t>
        <a:bodyPr/>
        <a:lstStyle/>
        <a:p>
          <a:endParaRPr lang="en-IN" sz="2200">
            <a:latin typeface="Bahnschrift Light Condensed" panose="020B0502040204020203" pitchFamily="34" charset="0"/>
          </a:endParaRPr>
        </a:p>
      </dgm:t>
    </dgm:pt>
    <dgm:pt modelId="{B605E96E-0B14-43B5-BEA7-F8F26FCEAC1B}" type="sibTrans" cxnId="{1C64EE30-9621-4C78-8052-C8B1311512D0}">
      <dgm:prSet/>
      <dgm:spPr/>
      <dgm:t>
        <a:bodyPr/>
        <a:lstStyle/>
        <a:p>
          <a:endParaRPr lang="en-IN" sz="2200">
            <a:latin typeface="Bahnschrift Light Condensed" panose="020B0502040204020203" pitchFamily="34" charset="0"/>
          </a:endParaRPr>
        </a:p>
      </dgm:t>
    </dgm:pt>
    <dgm:pt modelId="{49525375-7AF7-4630-9C9F-2CE16FE4D2A9}">
      <dgm:prSet phldrT="[Text]" custT="1"/>
      <dgm:spPr/>
      <dgm:t>
        <a:bodyPr/>
        <a:lstStyle/>
        <a:p>
          <a:r>
            <a:rPr lang="en-US" sz="2200" dirty="0">
              <a:latin typeface="Bahnschrift Light Condensed" panose="020B0502040204020203" pitchFamily="34" charset="0"/>
            </a:rPr>
            <a:t>TEACHER</a:t>
          </a:r>
          <a:endParaRPr lang="en-IN" sz="2200" dirty="0">
            <a:latin typeface="Bahnschrift Light Condensed" panose="020B0502040204020203" pitchFamily="34" charset="0"/>
          </a:endParaRPr>
        </a:p>
      </dgm:t>
    </dgm:pt>
    <dgm:pt modelId="{3C26B6FA-B2A2-4A83-8FFD-9034BD3CFA4C}" type="parTrans" cxnId="{B992C934-0044-4B62-82AA-889919DF97FB}">
      <dgm:prSet/>
      <dgm:spPr/>
      <dgm:t>
        <a:bodyPr/>
        <a:lstStyle/>
        <a:p>
          <a:endParaRPr lang="en-IN" sz="2200">
            <a:latin typeface="Bahnschrift Light Condensed" panose="020B0502040204020203" pitchFamily="34" charset="0"/>
          </a:endParaRPr>
        </a:p>
      </dgm:t>
    </dgm:pt>
    <dgm:pt modelId="{11441D16-2384-4B32-9AA6-6969F6AA8F41}" type="sibTrans" cxnId="{B992C934-0044-4B62-82AA-889919DF97FB}">
      <dgm:prSet/>
      <dgm:spPr/>
      <dgm:t>
        <a:bodyPr/>
        <a:lstStyle/>
        <a:p>
          <a:endParaRPr lang="en-IN" sz="2200">
            <a:latin typeface="Bahnschrift Light Condensed" panose="020B0502040204020203" pitchFamily="34" charset="0"/>
          </a:endParaRPr>
        </a:p>
      </dgm:t>
    </dgm:pt>
    <dgm:pt modelId="{1958B481-C029-4FEA-8C38-BA50646220F6}" type="pres">
      <dgm:prSet presAssocID="{1C179CFF-29A3-4AAD-A8F9-301328CFDA8D}" presName="compositeShape" presStyleCnt="0">
        <dgm:presLayoutVars>
          <dgm:chMax val="7"/>
          <dgm:dir/>
          <dgm:resizeHandles val="exact"/>
        </dgm:presLayoutVars>
      </dgm:prSet>
      <dgm:spPr/>
    </dgm:pt>
    <dgm:pt modelId="{D5E80243-5F0C-41AD-B00B-27F2FDDD19B0}" type="pres">
      <dgm:prSet presAssocID="{1C179CFF-29A3-4AAD-A8F9-301328CFDA8D}" presName="wedge1" presStyleLbl="node1" presStyleIdx="0" presStyleCnt="3"/>
      <dgm:spPr/>
    </dgm:pt>
    <dgm:pt modelId="{9DDEEBCF-EC51-4000-926F-BE1EA37B2547}" type="pres">
      <dgm:prSet presAssocID="{1C179CFF-29A3-4AAD-A8F9-301328CFDA8D}" presName="dummy1a" presStyleCnt="0"/>
      <dgm:spPr/>
    </dgm:pt>
    <dgm:pt modelId="{02FF5132-3EA3-493F-B444-C141F3B80A9B}" type="pres">
      <dgm:prSet presAssocID="{1C179CFF-29A3-4AAD-A8F9-301328CFDA8D}" presName="dummy1b" presStyleCnt="0"/>
      <dgm:spPr/>
    </dgm:pt>
    <dgm:pt modelId="{8E890108-B735-4190-AD96-AB745A66A54D}" type="pres">
      <dgm:prSet presAssocID="{1C179CFF-29A3-4AAD-A8F9-301328CFDA8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DE6D0EE-B28E-4ADD-BF74-9D76E55CFCA6}" type="pres">
      <dgm:prSet presAssocID="{1C179CFF-29A3-4AAD-A8F9-301328CFDA8D}" presName="wedge2" presStyleLbl="node1" presStyleIdx="1" presStyleCnt="3"/>
      <dgm:spPr/>
    </dgm:pt>
    <dgm:pt modelId="{8E7B70FA-CAFA-4105-970B-96DB2A35142A}" type="pres">
      <dgm:prSet presAssocID="{1C179CFF-29A3-4AAD-A8F9-301328CFDA8D}" presName="dummy2a" presStyleCnt="0"/>
      <dgm:spPr/>
    </dgm:pt>
    <dgm:pt modelId="{3D7BBDB7-1FD2-4BF6-9782-CD910E3AB6D0}" type="pres">
      <dgm:prSet presAssocID="{1C179CFF-29A3-4AAD-A8F9-301328CFDA8D}" presName="dummy2b" presStyleCnt="0"/>
      <dgm:spPr/>
    </dgm:pt>
    <dgm:pt modelId="{2852DB39-0D86-4EDB-A8FA-A78C344FD111}" type="pres">
      <dgm:prSet presAssocID="{1C179CFF-29A3-4AAD-A8F9-301328CFDA8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BF9AF3B-DC93-4AAC-A821-400937709E71}" type="pres">
      <dgm:prSet presAssocID="{1C179CFF-29A3-4AAD-A8F9-301328CFDA8D}" presName="wedge3" presStyleLbl="node1" presStyleIdx="2" presStyleCnt="3"/>
      <dgm:spPr/>
    </dgm:pt>
    <dgm:pt modelId="{350A09E9-D17E-4F36-B588-630736E122BB}" type="pres">
      <dgm:prSet presAssocID="{1C179CFF-29A3-4AAD-A8F9-301328CFDA8D}" presName="dummy3a" presStyleCnt="0"/>
      <dgm:spPr/>
    </dgm:pt>
    <dgm:pt modelId="{07DD43D2-473C-41FF-9BF7-15C9471284F9}" type="pres">
      <dgm:prSet presAssocID="{1C179CFF-29A3-4AAD-A8F9-301328CFDA8D}" presName="dummy3b" presStyleCnt="0"/>
      <dgm:spPr/>
    </dgm:pt>
    <dgm:pt modelId="{D90FD0D3-3EDB-4288-83A0-BCCAB9CA3DFF}" type="pres">
      <dgm:prSet presAssocID="{1C179CFF-29A3-4AAD-A8F9-301328CFDA8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316D082-2F71-42B5-8164-9C0CE06F6F46}" type="pres">
      <dgm:prSet presAssocID="{84058BF6-4DE7-4096-B5DA-477158284B41}" presName="arrowWedge1" presStyleLbl="fgSibTrans2D1" presStyleIdx="0" presStyleCnt="3"/>
      <dgm:spPr>
        <a:solidFill>
          <a:schemeClr val="accent2">
            <a:lumMod val="60000"/>
            <a:lumOff val="40000"/>
          </a:schemeClr>
        </a:solidFill>
      </dgm:spPr>
    </dgm:pt>
    <dgm:pt modelId="{B71DAE60-437D-4823-AEE8-B608BF630A0E}" type="pres">
      <dgm:prSet presAssocID="{B605E96E-0B14-43B5-BEA7-F8F26FCEAC1B}" presName="arrowWedge2" presStyleLbl="fgSibTrans2D1" presStyleIdx="1" presStyleCnt="3"/>
      <dgm:spPr>
        <a:solidFill>
          <a:schemeClr val="accent6">
            <a:lumMod val="60000"/>
            <a:lumOff val="40000"/>
          </a:schemeClr>
        </a:solidFill>
      </dgm:spPr>
    </dgm:pt>
    <dgm:pt modelId="{E4C39C0A-4FA6-441E-8E2D-772CD0609BD9}" type="pres">
      <dgm:prSet presAssocID="{11441D16-2384-4B32-9AA6-6969F6AA8F41}" presName="arrowWedge3" presStyleLbl="fgSibTrans2D1" presStyleIdx="2" presStyleCnt="3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D58F2F2D-3558-4195-A7C9-DE54F0808447}" type="presOf" srcId="{49525375-7AF7-4630-9C9F-2CE16FE4D2A9}" destId="{D90FD0D3-3EDB-4288-83A0-BCCAB9CA3DFF}" srcOrd="1" destOrd="0" presId="urn:microsoft.com/office/officeart/2005/8/layout/cycle8"/>
    <dgm:cxn modelId="{1C64EE30-9621-4C78-8052-C8B1311512D0}" srcId="{1C179CFF-29A3-4AAD-A8F9-301328CFDA8D}" destId="{27675913-E5B5-4B25-A598-E4EBBB42000E}" srcOrd="1" destOrd="0" parTransId="{951C2BC5-EA59-4722-B0AA-7E5955B503EF}" sibTransId="{B605E96E-0B14-43B5-BEA7-F8F26FCEAC1B}"/>
    <dgm:cxn modelId="{B992C934-0044-4B62-82AA-889919DF97FB}" srcId="{1C179CFF-29A3-4AAD-A8F9-301328CFDA8D}" destId="{49525375-7AF7-4630-9C9F-2CE16FE4D2A9}" srcOrd="2" destOrd="0" parTransId="{3C26B6FA-B2A2-4A83-8FFD-9034BD3CFA4C}" sibTransId="{11441D16-2384-4B32-9AA6-6969F6AA8F41}"/>
    <dgm:cxn modelId="{C442FF5A-F72C-46FA-B365-E148F299E354}" type="presOf" srcId="{1C179CFF-29A3-4AAD-A8F9-301328CFDA8D}" destId="{1958B481-C029-4FEA-8C38-BA50646220F6}" srcOrd="0" destOrd="0" presId="urn:microsoft.com/office/officeart/2005/8/layout/cycle8"/>
    <dgm:cxn modelId="{0F97A6A0-1454-44AC-ADFE-31586E88EACC}" srcId="{1C179CFF-29A3-4AAD-A8F9-301328CFDA8D}" destId="{FF4FAC08-C8A8-41B3-8EE1-C88DF1D14B96}" srcOrd="0" destOrd="0" parTransId="{65B6852E-FFC6-431E-9A52-5E2137CBDB76}" sibTransId="{84058BF6-4DE7-4096-B5DA-477158284B41}"/>
    <dgm:cxn modelId="{BD0028A1-16C2-4B90-9303-9095F620F9FA}" type="presOf" srcId="{FF4FAC08-C8A8-41B3-8EE1-C88DF1D14B96}" destId="{8E890108-B735-4190-AD96-AB745A66A54D}" srcOrd="1" destOrd="0" presId="urn:microsoft.com/office/officeart/2005/8/layout/cycle8"/>
    <dgm:cxn modelId="{EC0E42AD-6604-4759-9787-372F334F8473}" type="presOf" srcId="{49525375-7AF7-4630-9C9F-2CE16FE4D2A9}" destId="{DBF9AF3B-DC93-4AAC-A821-400937709E71}" srcOrd="0" destOrd="0" presId="urn:microsoft.com/office/officeart/2005/8/layout/cycle8"/>
    <dgm:cxn modelId="{E3B798D8-C3CC-4423-8381-50B70A3C0384}" type="presOf" srcId="{27675913-E5B5-4B25-A598-E4EBBB42000E}" destId="{FDE6D0EE-B28E-4ADD-BF74-9D76E55CFCA6}" srcOrd="0" destOrd="0" presId="urn:microsoft.com/office/officeart/2005/8/layout/cycle8"/>
    <dgm:cxn modelId="{C28CEEE0-C75F-43B7-9EDD-3F6FA2E9681E}" type="presOf" srcId="{FF4FAC08-C8A8-41B3-8EE1-C88DF1D14B96}" destId="{D5E80243-5F0C-41AD-B00B-27F2FDDD19B0}" srcOrd="0" destOrd="0" presId="urn:microsoft.com/office/officeart/2005/8/layout/cycle8"/>
    <dgm:cxn modelId="{6D9F83F7-2F67-4560-BC20-32932E6D9A21}" type="presOf" srcId="{27675913-E5B5-4B25-A598-E4EBBB42000E}" destId="{2852DB39-0D86-4EDB-A8FA-A78C344FD111}" srcOrd="1" destOrd="0" presId="urn:microsoft.com/office/officeart/2005/8/layout/cycle8"/>
    <dgm:cxn modelId="{8704DA87-9583-4904-9960-6D4277E65911}" type="presParOf" srcId="{1958B481-C029-4FEA-8C38-BA50646220F6}" destId="{D5E80243-5F0C-41AD-B00B-27F2FDDD19B0}" srcOrd="0" destOrd="0" presId="urn:microsoft.com/office/officeart/2005/8/layout/cycle8"/>
    <dgm:cxn modelId="{C062FC6D-2FC4-427B-9BCB-24ADD3388B3B}" type="presParOf" srcId="{1958B481-C029-4FEA-8C38-BA50646220F6}" destId="{9DDEEBCF-EC51-4000-926F-BE1EA37B2547}" srcOrd="1" destOrd="0" presId="urn:microsoft.com/office/officeart/2005/8/layout/cycle8"/>
    <dgm:cxn modelId="{8FAC7447-7FB4-4280-BC21-4DB43A7C7E5B}" type="presParOf" srcId="{1958B481-C029-4FEA-8C38-BA50646220F6}" destId="{02FF5132-3EA3-493F-B444-C141F3B80A9B}" srcOrd="2" destOrd="0" presId="urn:microsoft.com/office/officeart/2005/8/layout/cycle8"/>
    <dgm:cxn modelId="{07BAD817-C8F2-4F93-B033-5B0014522194}" type="presParOf" srcId="{1958B481-C029-4FEA-8C38-BA50646220F6}" destId="{8E890108-B735-4190-AD96-AB745A66A54D}" srcOrd="3" destOrd="0" presId="urn:microsoft.com/office/officeart/2005/8/layout/cycle8"/>
    <dgm:cxn modelId="{B4774AD7-C07E-4C7E-88EC-9EB5951FA4E7}" type="presParOf" srcId="{1958B481-C029-4FEA-8C38-BA50646220F6}" destId="{FDE6D0EE-B28E-4ADD-BF74-9D76E55CFCA6}" srcOrd="4" destOrd="0" presId="urn:microsoft.com/office/officeart/2005/8/layout/cycle8"/>
    <dgm:cxn modelId="{3E6F6184-65F3-4B7C-A4E8-AD7BA8744A04}" type="presParOf" srcId="{1958B481-C029-4FEA-8C38-BA50646220F6}" destId="{8E7B70FA-CAFA-4105-970B-96DB2A35142A}" srcOrd="5" destOrd="0" presId="urn:microsoft.com/office/officeart/2005/8/layout/cycle8"/>
    <dgm:cxn modelId="{D0BEE4AA-5E91-4560-BCFC-6C7707B51B3E}" type="presParOf" srcId="{1958B481-C029-4FEA-8C38-BA50646220F6}" destId="{3D7BBDB7-1FD2-4BF6-9782-CD910E3AB6D0}" srcOrd="6" destOrd="0" presId="urn:microsoft.com/office/officeart/2005/8/layout/cycle8"/>
    <dgm:cxn modelId="{3842DDE5-EF46-4F07-B964-8F1AFB855937}" type="presParOf" srcId="{1958B481-C029-4FEA-8C38-BA50646220F6}" destId="{2852DB39-0D86-4EDB-A8FA-A78C344FD111}" srcOrd="7" destOrd="0" presId="urn:microsoft.com/office/officeart/2005/8/layout/cycle8"/>
    <dgm:cxn modelId="{10B60A62-A876-42FA-8226-3FA105CD309F}" type="presParOf" srcId="{1958B481-C029-4FEA-8C38-BA50646220F6}" destId="{DBF9AF3B-DC93-4AAC-A821-400937709E71}" srcOrd="8" destOrd="0" presId="urn:microsoft.com/office/officeart/2005/8/layout/cycle8"/>
    <dgm:cxn modelId="{B54D67B8-A037-402E-BE54-4E9CDDDE74FB}" type="presParOf" srcId="{1958B481-C029-4FEA-8C38-BA50646220F6}" destId="{350A09E9-D17E-4F36-B588-630736E122BB}" srcOrd="9" destOrd="0" presId="urn:microsoft.com/office/officeart/2005/8/layout/cycle8"/>
    <dgm:cxn modelId="{792A3C43-E161-4E44-9D20-6E15DAB2C8FA}" type="presParOf" srcId="{1958B481-C029-4FEA-8C38-BA50646220F6}" destId="{07DD43D2-473C-41FF-9BF7-15C9471284F9}" srcOrd="10" destOrd="0" presId="urn:microsoft.com/office/officeart/2005/8/layout/cycle8"/>
    <dgm:cxn modelId="{78F8DF62-89BF-452D-B3B8-FA736EE1377A}" type="presParOf" srcId="{1958B481-C029-4FEA-8C38-BA50646220F6}" destId="{D90FD0D3-3EDB-4288-83A0-BCCAB9CA3DFF}" srcOrd="11" destOrd="0" presId="urn:microsoft.com/office/officeart/2005/8/layout/cycle8"/>
    <dgm:cxn modelId="{88E1667B-9BFE-4A62-94EA-D73B193A5F95}" type="presParOf" srcId="{1958B481-C029-4FEA-8C38-BA50646220F6}" destId="{9316D082-2F71-42B5-8164-9C0CE06F6F46}" srcOrd="12" destOrd="0" presId="urn:microsoft.com/office/officeart/2005/8/layout/cycle8"/>
    <dgm:cxn modelId="{4023899A-3FB0-4A0D-A5E1-3BA7A349A051}" type="presParOf" srcId="{1958B481-C029-4FEA-8C38-BA50646220F6}" destId="{B71DAE60-437D-4823-AEE8-B608BF630A0E}" srcOrd="13" destOrd="0" presId="urn:microsoft.com/office/officeart/2005/8/layout/cycle8"/>
    <dgm:cxn modelId="{00B87608-2F51-4A49-9CC8-8F3346D1DAD3}" type="presParOf" srcId="{1958B481-C029-4FEA-8C38-BA50646220F6}" destId="{E4C39C0A-4FA6-441E-8E2D-772CD0609BD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80243-5F0C-41AD-B00B-27F2FDDD19B0}">
      <dsp:nvSpPr>
        <dsp:cNvPr id="0" name=""/>
        <dsp:cNvSpPr/>
      </dsp:nvSpPr>
      <dsp:spPr>
        <a:xfrm>
          <a:off x="672634" y="282836"/>
          <a:ext cx="3655123" cy="3655123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ahnschrift Light Condensed" panose="020B0502040204020203" pitchFamily="34" charset="0"/>
            </a:rPr>
            <a:t>TEACHING</a:t>
          </a:r>
          <a:endParaRPr lang="en-IN" sz="2200" kern="1200" dirty="0">
            <a:latin typeface="Bahnschrift Light Condensed" panose="020B0502040204020203" pitchFamily="34" charset="0"/>
          </a:endParaRPr>
        </a:p>
      </dsp:txBody>
      <dsp:txXfrm>
        <a:off x="2598972" y="1057375"/>
        <a:ext cx="1305401" cy="1087834"/>
      </dsp:txXfrm>
    </dsp:sp>
    <dsp:sp modelId="{FDE6D0EE-B28E-4ADD-BF74-9D76E55CFCA6}">
      <dsp:nvSpPr>
        <dsp:cNvPr id="0" name=""/>
        <dsp:cNvSpPr/>
      </dsp:nvSpPr>
      <dsp:spPr>
        <a:xfrm>
          <a:off x="597356" y="413377"/>
          <a:ext cx="3655123" cy="3655123"/>
        </a:xfrm>
        <a:prstGeom prst="pie">
          <a:avLst>
            <a:gd name="adj1" fmla="val 1800000"/>
            <a:gd name="adj2" fmla="val 900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ahnschrift Light Condensed" panose="020B0502040204020203" pitchFamily="34" charset="0"/>
            </a:rPr>
            <a:t>TAUGHT</a:t>
          </a:r>
          <a:endParaRPr lang="en-IN" sz="2200" kern="1200" dirty="0">
            <a:latin typeface="Bahnschrift Light Condensed" panose="020B0502040204020203" pitchFamily="34" charset="0"/>
          </a:endParaRPr>
        </a:p>
      </dsp:txBody>
      <dsp:txXfrm>
        <a:off x="1467624" y="2784856"/>
        <a:ext cx="1958102" cy="957294"/>
      </dsp:txXfrm>
    </dsp:sp>
    <dsp:sp modelId="{DBF9AF3B-DC93-4AAC-A821-400937709E71}">
      <dsp:nvSpPr>
        <dsp:cNvPr id="0" name=""/>
        <dsp:cNvSpPr/>
      </dsp:nvSpPr>
      <dsp:spPr>
        <a:xfrm>
          <a:off x="522078" y="282836"/>
          <a:ext cx="3655123" cy="3655123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ahnschrift Light Condensed" panose="020B0502040204020203" pitchFamily="34" charset="0"/>
            </a:rPr>
            <a:t>TEACHER</a:t>
          </a:r>
          <a:endParaRPr lang="en-IN" sz="2200" kern="1200" dirty="0">
            <a:latin typeface="Bahnschrift Light Condensed" panose="020B0502040204020203" pitchFamily="34" charset="0"/>
          </a:endParaRPr>
        </a:p>
      </dsp:txBody>
      <dsp:txXfrm>
        <a:off x="945463" y="1057375"/>
        <a:ext cx="1305401" cy="1087834"/>
      </dsp:txXfrm>
    </dsp:sp>
    <dsp:sp modelId="{9316D082-2F71-42B5-8164-9C0CE06F6F46}">
      <dsp:nvSpPr>
        <dsp:cNvPr id="0" name=""/>
        <dsp:cNvSpPr/>
      </dsp:nvSpPr>
      <dsp:spPr>
        <a:xfrm>
          <a:off x="446666" y="56567"/>
          <a:ext cx="4107663" cy="410766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DAE60-437D-4823-AEE8-B608BF630A0E}">
      <dsp:nvSpPr>
        <dsp:cNvPr id="0" name=""/>
        <dsp:cNvSpPr/>
      </dsp:nvSpPr>
      <dsp:spPr>
        <a:xfrm>
          <a:off x="371086" y="186876"/>
          <a:ext cx="4107663" cy="410766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39C0A-4FA6-441E-8E2D-772CD0609BD9}">
      <dsp:nvSpPr>
        <dsp:cNvPr id="0" name=""/>
        <dsp:cNvSpPr/>
      </dsp:nvSpPr>
      <dsp:spPr>
        <a:xfrm>
          <a:off x="295507" y="56567"/>
          <a:ext cx="4107663" cy="410766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717A-674B-DF36-953E-FA2C99917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E112F-E591-1ECD-83A8-70D91178F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68D5-EF16-3742-844C-64EC72BDD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B08B6-5127-122C-23BB-EF5DBB45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0473F-79E9-2CEF-1176-14878801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8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0540-96BF-6635-2213-1863648B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0CF07F-0BF8-5960-601D-E4DBA12C6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6E5D0-8098-DCFE-1753-F76947A5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31AE6-E863-9171-292F-E5CC06E0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A4392-4C31-2F90-411A-6E334CA9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7D647-D355-D437-2BC5-729485CE1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69744-5378-7F83-DDE1-4382755E9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203DD-73B5-0D97-9348-0C09DE0D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AF120-1ABF-745A-2BED-68687CE0F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E55E3-2A2A-763E-219C-64044CD8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AFFA8-8D98-3833-962E-D7FC6B81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9B4C-8D31-0765-88A7-80E6DD224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3492-9FFF-4CF6-00F7-3A60FAFA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3DF05-C0A0-404B-D27C-9B3A5A11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84339-0F95-CF08-A9AA-495D2767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8F80-06ED-08A0-39D0-5F2BAD31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EF61F-DAF2-9637-3E6A-B6064AFC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BABDB-892A-CE98-74CB-D62D22F7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C0D5D-A7B5-E2A5-09CF-30BD1EA8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4EF83-FE76-56D8-FFB2-DA0C4E55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0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93DCD-44B5-2604-D4A3-F4980C34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F320-6112-6EA2-F7DC-39F022C24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3D5FC-8874-4182-C493-629F2DB6F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753F6-FE2A-D984-BCAA-4BFBF9276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BE616-35B6-5596-E898-6CB0156F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540CE-A53C-BD87-4583-6AB89C2F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3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7DF2-9A59-526B-B383-BE7B875B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2D4A6-33BD-2909-A51A-49AFF6781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5C7E1-63C1-A282-00F0-2347484AE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35947-2CA0-0CBC-005D-56F2FCC56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4B0F4E-F246-B54E-BACF-10F5B7BA9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06691-76B0-A957-AD54-4094DEF7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A20EE-AD51-3D51-8019-0C0D6A38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A929-5450-3AFD-8468-8480830A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7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0E045-D3F8-D01F-0647-F60C23EC9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D98F7-5BEF-B95C-38D3-2ABA5748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E261C-A419-0257-BD35-341038AE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B83FB-5F15-678B-3541-B53A6039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F7288-C931-E2C5-9CF9-5BDF97B8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A8653-A2E8-89F9-456F-7DD470FD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DB30B-9586-C69C-20FA-2A304227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BED0-AE30-32E3-F332-3FDFAA3F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184C2-80B5-3B78-35D7-3CC1FA053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09ADD-337B-0696-93C8-95E62FC97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18E30-F5E1-D9CF-4BFC-70085121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A65F3-4E7D-8B91-1906-B9BAC895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57CB2-26C5-6A19-2634-AC305E25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3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71B4-3020-9B71-0663-FAC1E8CC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D3AAE-E8D7-F26D-3256-ED8EF14B4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50330-F0F9-5216-8636-5E75D718A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FC168-242A-8225-040E-CB4A80C1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F32FE-9A35-AEB2-4A81-5CC5DECD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ECB27-BB29-19D7-E104-6E762847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2A58-DAA1-C61E-08AC-538E89E56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4DC3E-7B99-22BB-B787-F43601EF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81CC4-34BF-C98E-363D-0994378A9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043FF4-8A2F-7E4E-ACBA-DEE330068A49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A053A-12B7-CDB8-EF18-A580A5AF2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728A6-E2DA-EC27-5CC8-250E87760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ED0EDA-B7B0-7C48-998F-AB437C5A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6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etrust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11.jp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leela@cletrust.org" TargetMode="External"/><Relationship Id="rId5" Type="http://schemas.openxmlformats.org/officeDocument/2006/relationships/hyperlink" Target="mailto:info@cletrust.org" TargetMode="External"/><Relationship Id="rId4" Type="http://schemas.openxmlformats.org/officeDocument/2006/relationships/hyperlink" Target="http://www.cletrust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4B22-B55C-A7F6-1BDF-E7D57A881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842" y="1122362"/>
            <a:ext cx="11477296" cy="3218409"/>
          </a:xfrm>
        </p:spPr>
        <p:txBody>
          <a:bodyPr>
            <a:noAutofit/>
          </a:bodyPr>
          <a:lstStyle/>
          <a:p>
            <a:r>
              <a:rPr lang="en-US" sz="5400" dirty="0"/>
              <a:t>Centre for Learning &amp; Empowerment</a:t>
            </a:r>
            <a:br>
              <a:rPr lang="en-US" sz="5400" dirty="0"/>
            </a:br>
            <a:r>
              <a:rPr lang="en-US" sz="5400" dirty="0"/>
              <a:t>(CLE Trust)</a:t>
            </a:r>
            <a:br>
              <a:rPr lang="en-US" sz="5400" dirty="0"/>
            </a:br>
            <a:br>
              <a:rPr lang="en-US" sz="4400" dirty="0"/>
            </a:br>
            <a:r>
              <a:rPr lang="en-US" sz="4400" dirty="0">
                <a:solidFill>
                  <a:srgbClr val="0070C0"/>
                </a:solidFill>
              </a:rPr>
              <a:t>An introduction to our</a:t>
            </a:r>
            <a:br>
              <a:rPr lang="en-US" sz="4400" dirty="0"/>
            </a:br>
            <a:r>
              <a:rPr lang="en-US" sz="4400" dirty="0">
                <a:solidFill>
                  <a:srgbClr val="0070C0"/>
                </a:solidFill>
              </a:rPr>
              <a:t>mission, teams, programs, approach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EB9B4-321F-DA30-8893-4FCA37D28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490" y="5073584"/>
            <a:ext cx="9144000" cy="8539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August 2025</a:t>
            </a:r>
          </a:p>
          <a:p>
            <a:r>
              <a:rPr lang="en-US" dirty="0">
                <a:hlinkClick r:id="rId2"/>
              </a:rPr>
              <a:t>www.cletrust.org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3335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F3D4-0170-87EF-6795-6D8A2695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922" y="346867"/>
            <a:ext cx="4840010" cy="1807305"/>
          </a:xfrm>
        </p:spPr>
        <p:txBody>
          <a:bodyPr>
            <a:normAutofit/>
          </a:bodyPr>
          <a:lstStyle/>
          <a:p>
            <a:r>
              <a:rPr lang="en-US" u="sng" dirty="0"/>
              <a:t>Favorite teacher</a:t>
            </a:r>
            <a:endParaRPr lang="en-IN" u="sng" dirty="0"/>
          </a:p>
        </p:txBody>
      </p:sp>
      <p:pic>
        <p:nvPicPr>
          <p:cNvPr id="12" name="Picture 11" descr="A group of children sitting on the sand&#10;&#10;Description automatically generated">
            <a:extLst>
              <a:ext uri="{FF2B5EF4-FFF2-40B4-BE49-F238E27FC236}">
                <a16:creationId xmlns:a16="http://schemas.microsoft.com/office/drawing/2014/main" id="{77488708-AFC4-6B76-E127-6A7A3FE7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48" r="2094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A494B-85EE-8FCB-E0CF-F3A154A04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720" y="1819030"/>
            <a:ext cx="5387480" cy="441256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Each of us will remember our favorite teacher from school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They did not just teach / cover syllabus / give us knowledge – they did something more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They told stories / they loved us / they believed in us / they were forgiving when we made mistakes / they guided us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They did not hit us / punish us / discipline us – but we did not take advantage of them! </a:t>
            </a:r>
            <a:br>
              <a:rPr lang="en-US" sz="2000" dirty="0"/>
            </a:br>
            <a:endParaRPr lang="en-US" sz="2000" dirty="0"/>
          </a:p>
          <a:p>
            <a:r>
              <a:rPr lang="en-IN" sz="2000" dirty="0"/>
              <a:t>We did not feel any fear - they were one among us &amp; we felt connected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64BA9F-362A-5DCA-9467-71DE766C4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256" y="20433"/>
            <a:ext cx="1698942" cy="1743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F22D4-5A24-09C5-02FA-486B479376B1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5" name="Picture 4" descr="A group of children sitting on the sand&#10;&#10;Description automatically generated">
            <a:extLst>
              <a:ext uri="{FF2B5EF4-FFF2-40B4-BE49-F238E27FC236}">
                <a16:creationId xmlns:a16="http://schemas.microsoft.com/office/drawing/2014/main" id="{694EE174-6573-4A39-E371-A6DBD00A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48" r="20941"/>
          <a:stretch/>
        </p:blipFill>
        <p:spPr>
          <a:xfrm>
            <a:off x="0" y="20433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45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F3D4-0170-87EF-6795-6D8A2695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474" y="324485"/>
            <a:ext cx="5586044" cy="1807305"/>
          </a:xfrm>
        </p:spPr>
        <p:txBody>
          <a:bodyPr>
            <a:normAutofit/>
          </a:bodyPr>
          <a:lstStyle/>
          <a:p>
            <a:r>
              <a:rPr lang="en-US" u="sng" dirty="0"/>
              <a:t>School teacher</a:t>
            </a:r>
            <a:endParaRPr lang="en-IN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A494B-85EE-8FCB-E0CF-F3A154A04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314" y="1717954"/>
            <a:ext cx="6282006" cy="468408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Teachers shape future societies – one child at a time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Not any teacher. Teachers with an acute awareness &amp; understanding of their role and ability to perform it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Teacher facilitates this through classroom sessions, conversations, and most importantly practices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Gives teachers a sense of pride combined with a profound responsibility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Makes teaching soulful – for both teachers &amp; students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Class management becomes simpler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CB84B-E0B9-AC6C-9ED0-13E08C99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256" y="20433"/>
            <a:ext cx="1698942" cy="1743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840E5-6136-7D16-E9F4-1076ADD33EF1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8" name="Picture 7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167B6CC9-1C70-363F-4FDC-8F1AAB53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0" t="5154" r="3985"/>
          <a:stretch>
            <a:fillRect/>
          </a:stretch>
        </p:blipFill>
        <p:spPr>
          <a:xfrm>
            <a:off x="0" y="1747519"/>
            <a:ext cx="5233954" cy="35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22B4-E8DA-97A2-04E2-7534CC9E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103853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u="sng" dirty="0"/>
              <a:t>Teaching</a:t>
            </a:r>
            <a:endParaRPr lang="en-IN" sz="4000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779A08-E42B-4A82-14B4-4F54A2AF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2" y="2010862"/>
            <a:ext cx="5291663" cy="397126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Process of discovery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Fun &amp; Practical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Experiments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Puzzles and Games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Exploration and independent thinking</a:t>
            </a:r>
            <a:br>
              <a:rPr lang="en-IN" sz="2400" dirty="0"/>
            </a:br>
            <a:endParaRPr lang="en-IN" sz="2400" dirty="0"/>
          </a:p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B3F20-6132-FDDE-9A12-25A431BA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386" y="39523"/>
            <a:ext cx="1698943" cy="1743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2F86AF-2CD4-EE14-4293-63E8F1259B35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5" name="Picture 4" descr="A person standing in front of a group of children&#10;&#10;AI-generated content may be incorrect.">
            <a:extLst>
              <a:ext uri="{FF2B5EF4-FFF2-40B4-BE49-F238E27FC236}">
                <a16:creationId xmlns:a16="http://schemas.microsoft.com/office/drawing/2014/main" id="{AA40146C-4494-C07C-F7D3-B35C94F2E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6" y="1141718"/>
            <a:ext cx="5899022" cy="44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92AE6-5FF3-212E-FB13-EF1AB4B03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585D4-4FFE-258D-E9DA-45C7FEF3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798" y="102421"/>
            <a:ext cx="5291663" cy="1384995"/>
          </a:xfrm>
        </p:spPr>
        <p:txBody>
          <a:bodyPr anchor="b">
            <a:normAutofit/>
          </a:bodyPr>
          <a:lstStyle/>
          <a:p>
            <a:r>
              <a:rPr lang="en-US" sz="4000" u="sng" dirty="0"/>
              <a:t>Process of learning</a:t>
            </a:r>
            <a:endParaRPr lang="en-IN" sz="4000" u="sng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E8D28-7AE9-DB4B-4FEE-F411F351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386" y="39523"/>
            <a:ext cx="1698943" cy="1743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3ED35-8DCA-ADF3-A43D-9D2858A7CEF2}"/>
              </a:ext>
            </a:extLst>
          </p:cNvPr>
          <p:cNvSpPr txBox="1"/>
          <p:nvPr/>
        </p:nvSpPr>
        <p:spPr>
          <a:xfrm>
            <a:off x="6191967" y="1549500"/>
            <a:ext cx="3189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Activities, games, experiments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E989A0-B289-3492-1D84-ABEBF2BE7A7B}"/>
              </a:ext>
            </a:extLst>
          </p:cNvPr>
          <p:cNvCxnSpPr>
            <a:stCxn id="5" idx="2"/>
          </p:cNvCxnSpPr>
          <p:nvPr/>
        </p:nvCxnSpPr>
        <p:spPr>
          <a:xfrm>
            <a:off x="7786960" y="2503607"/>
            <a:ext cx="0" cy="427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1B8EF02-2ED8-BE2C-22CB-D400C8269125}"/>
              </a:ext>
            </a:extLst>
          </p:cNvPr>
          <p:cNvSpPr txBox="1"/>
          <p:nvPr/>
        </p:nvSpPr>
        <p:spPr>
          <a:xfrm>
            <a:off x="6200434" y="2931507"/>
            <a:ext cx="318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Discover concepts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50433-6189-8E20-7589-10091ED52F3F}"/>
              </a:ext>
            </a:extLst>
          </p:cNvPr>
          <p:cNvCxnSpPr/>
          <p:nvPr/>
        </p:nvCxnSpPr>
        <p:spPr>
          <a:xfrm>
            <a:off x="7786960" y="3454727"/>
            <a:ext cx="0" cy="427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90C6BAC-95F9-2F28-5CD7-01DBDB2A7D5D}"/>
              </a:ext>
            </a:extLst>
          </p:cNvPr>
          <p:cNvSpPr txBox="1"/>
          <p:nvPr/>
        </p:nvSpPr>
        <p:spPr>
          <a:xfrm>
            <a:off x="6098835" y="3882627"/>
            <a:ext cx="339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Formalize concepts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5062E9-C26D-B6C5-CBE9-73B8CA47D7A3}"/>
              </a:ext>
            </a:extLst>
          </p:cNvPr>
          <p:cNvCxnSpPr/>
          <p:nvPr/>
        </p:nvCxnSpPr>
        <p:spPr>
          <a:xfrm>
            <a:off x="7786960" y="4405847"/>
            <a:ext cx="0" cy="427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F62C41-4854-DCBE-CCD1-BE38523D0EA1}"/>
              </a:ext>
            </a:extLst>
          </p:cNvPr>
          <p:cNvSpPr txBox="1"/>
          <p:nvPr/>
        </p:nvSpPr>
        <p:spPr>
          <a:xfrm>
            <a:off x="5540814" y="4835951"/>
            <a:ext cx="4513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Practice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(puzzles, exercises, read, write, solve problems)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4D23E804-11F1-3622-A03E-68E64BF2F9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18846" y="2497110"/>
            <a:ext cx="1946176" cy="17337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7DBF29-4507-EAF8-ED72-B59F740DF5B4}"/>
              </a:ext>
            </a:extLst>
          </p:cNvPr>
          <p:cNvSpPr txBox="1"/>
          <p:nvPr/>
        </p:nvSpPr>
        <p:spPr>
          <a:xfrm>
            <a:off x="9785957" y="1545580"/>
            <a:ext cx="1770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fun, 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teamwork, question, conjecture,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critical thinking, struggle, 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discover,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‘wow’ moments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A3382321-7EA0-5315-90FC-6FEB94AEA2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10206" y="4706167"/>
            <a:ext cx="1822346" cy="199399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4C8926-5D2C-8A7B-A861-21550CAEDDA3}"/>
              </a:ext>
            </a:extLst>
          </p:cNvPr>
          <p:cNvSpPr txBox="1"/>
          <p:nvPr/>
        </p:nvSpPr>
        <p:spPr>
          <a:xfrm>
            <a:off x="10105723" y="4173915"/>
            <a:ext cx="1986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repeated practice,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critical thinking, 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struggle,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pattern recognition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59F8D-32E8-E10A-B1BD-8297EEB23DE4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7" name="Picture 6" descr="A group of children sitting on the ground&#10;&#10;AI-generated content may be incorrect.">
            <a:extLst>
              <a:ext uri="{FF2B5EF4-FFF2-40B4-BE49-F238E27FC236}">
                <a16:creationId xmlns:a16="http://schemas.microsoft.com/office/drawing/2014/main" id="{934B9C3E-E096-BB47-AAF7-0BFE668092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333"/>
          <a:stretch>
            <a:fillRect/>
          </a:stretch>
        </p:blipFill>
        <p:spPr>
          <a:xfrm>
            <a:off x="-1" y="1888995"/>
            <a:ext cx="5529159" cy="30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5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22B4-E8DA-97A2-04E2-7534CC9E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4999"/>
            <a:ext cx="5291663" cy="1370480"/>
          </a:xfrm>
        </p:spPr>
        <p:txBody>
          <a:bodyPr anchor="b">
            <a:normAutofit/>
          </a:bodyPr>
          <a:lstStyle/>
          <a:p>
            <a:r>
              <a:rPr lang="en-US" sz="4000" u="sng" dirty="0"/>
              <a:t>Teaching - Discovery</a:t>
            </a:r>
            <a:endParaRPr lang="en-IN" sz="4000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779A08-E42B-4A82-14B4-4F54A2AF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731" y="1701949"/>
            <a:ext cx="5291663" cy="3971264"/>
          </a:xfrm>
        </p:spPr>
        <p:txBody>
          <a:bodyPr>
            <a:normAutofit/>
          </a:bodyPr>
          <a:lstStyle/>
          <a:p>
            <a:r>
              <a:rPr lang="en-US" sz="2400" dirty="0"/>
              <a:t>18 pebbles – two groups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Prime number is discovered 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When a class discovers, that knowledge is personal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Ownership is theirs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Not my teacher told me so!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B3F20-6132-FDDE-9A12-25A431BA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386" y="39523"/>
            <a:ext cx="1698943" cy="1743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4FD03-D1F9-C08B-A703-1A03AA34E1A2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5" name="Picture 4" descr="A group of children standing in a circle&#10;&#10;AI-generated content may be incorrect.">
            <a:extLst>
              <a:ext uri="{FF2B5EF4-FFF2-40B4-BE49-F238E27FC236}">
                <a16:creationId xmlns:a16="http://schemas.microsoft.com/office/drawing/2014/main" id="{3286933E-3EED-8B24-0DE3-1E18C5BB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4466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22B4-E8DA-97A2-04E2-7534CC9E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397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u="sng" dirty="0"/>
              <a:t>Teaching – Fun &amp; Practical</a:t>
            </a:r>
            <a:endParaRPr lang="en-IN" sz="4000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779A08-E42B-4A82-14B4-4F54A2AF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294599"/>
            <a:ext cx="5291663" cy="3971264"/>
          </a:xfrm>
        </p:spPr>
        <p:txBody>
          <a:bodyPr>
            <a:normAutofit/>
          </a:bodyPr>
          <a:lstStyle/>
          <a:p>
            <a:r>
              <a:rPr lang="en-US" sz="2400" dirty="0"/>
              <a:t>Ratio homework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Find ratios of how to make </a:t>
            </a:r>
            <a:r>
              <a:rPr lang="en-US" sz="2400" dirty="0" err="1"/>
              <a:t>Idli</a:t>
            </a:r>
            <a:r>
              <a:rPr lang="en-US" sz="2400" dirty="0"/>
              <a:t> batter, ratio of family income spent on food, education, rent etc.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Keep it real, keep it fun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B3F20-6132-FDDE-9A12-25A431BA0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86" y="39523"/>
            <a:ext cx="1698943" cy="1743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DCF6EB-A30B-032C-C991-37BC2A5CC66A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4" name="double double this this ">
            <a:hlinkClick r:id="" action="ppaction://media"/>
            <a:extLst>
              <a:ext uri="{FF2B5EF4-FFF2-40B4-BE49-F238E27FC236}">
                <a16:creationId xmlns:a16="http://schemas.microsoft.com/office/drawing/2014/main" id="{B694E331-EE30-B5CA-AEEC-7C64780AC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37140"/>
            <a:ext cx="5784977" cy="3260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7DB22C-D3C9-AD36-43BA-23510A58FD59}"/>
              </a:ext>
            </a:extLst>
          </p:cNvPr>
          <p:cNvSpPr txBox="1"/>
          <p:nvPr/>
        </p:nvSpPr>
        <p:spPr>
          <a:xfrm>
            <a:off x="1117" y="4931464"/>
            <a:ext cx="139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0619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22B4-E8DA-97A2-04E2-7534CC9E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30" y="21493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u="sng" dirty="0"/>
              <a:t>Teaching - Experiment</a:t>
            </a:r>
            <a:endParaRPr lang="en-IN" sz="4000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779A08-E42B-4A82-14B4-4F54A2AF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194" y="1863536"/>
            <a:ext cx="5291663" cy="3971264"/>
          </a:xfrm>
        </p:spPr>
        <p:txBody>
          <a:bodyPr>
            <a:normAutofit/>
          </a:bodyPr>
          <a:lstStyle/>
          <a:p>
            <a:r>
              <a:rPr lang="en-US" sz="2400" dirty="0"/>
              <a:t>Experiments integrated with conceptual learning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Developing a mind that can think of an experiment, set it up, find results and draw conclusions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Learning is almost automatic &amp; permanent</a:t>
            </a:r>
            <a:endParaRPr lang="en-IN" sz="2400" dirty="0"/>
          </a:p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B3F20-6132-FDDE-9A12-25A431BA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386" y="39523"/>
            <a:ext cx="1698943" cy="1743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7FED9E-3691-1775-843F-97382BBBAACF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4C830-68CB-174C-374F-51575F62E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72568"/>
            <a:ext cx="5632829" cy="422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22B4-E8DA-97A2-04E2-7534CC9E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34469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u="sng" dirty="0"/>
              <a:t>Teaching – </a:t>
            </a:r>
            <a:r>
              <a:rPr lang="en-US" sz="4000" u="sng" dirty="0" err="1"/>
              <a:t>Puzzles+Games</a:t>
            </a:r>
            <a:endParaRPr lang="en-IN" sz="4000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779A08-E42B-4A82-14B4-4F54A2AF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2" y="1973472"/>
            <a:ext cx="5291663" cy="764344"/>
          </a:xfrm>
        </p:spPr>
        <p:txBody>
          <a:bodyPr>
            <a:noAutofit/>
          </a:bodyPr>
          <a:lstStyle/>
          <a:p>
            <a:r>
              <a:rPr lang="en-US" sz="2400" dirty="0"/>
              <a:t>Improves critical thinking, problem solving, pattern recognition and computation skills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B3F20-6132-FDDE-9A12-25A431BA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386" y="39523"/>
            <a:ext cx="1698943" cy="1743037"/>
          </a:xfrm>
          <a:prstGeom prst="rect">
            <a:avLst/>
          </a:prstGeom>
        </p:spPr>
      </p:pic>
      <p:pic>
        <p:nvPicPr>
          <p:cNvPr id="4" name="Picture 3" descr="A crossword puzzle with a bird&#10;&#10;Description automatically generated">
            <a:extLst>
              <a:ext uri="{FF2B5EF4-FFF2-40B4-BE49-F238E27FC236}">
                <a16:creationId xmlns:a16="http://schemas.microsoft.com/office/drawing/2014/main" id="{4B68A932-7BDF-800B-6428-238DF11B9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34" y="3115469"/>
            <a:ext cx="3372703" cy="3245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4CBE73-F525-8CDC-31DA-D62093BE85F8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6" name="Picture 5" descr="A group of girls sitting on the floor&#10;&#10;AI-generated content may be incorrect.">
            <a:extLst>
              <a:ext uri="{FF2B5EF4-FFF2-40B4-BE49-F238E27FC236}">
                <a16:creationId xmlns:a16="http://schemas.microsoft.com/office/drawing/2014/main" id="{B1A57F29-1914-21C3-CD79-F392189F0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33723"/>
            <a:ext cx="5887844" cy="44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22B4-E8DA-97A2-04E2-7534CC9E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733" y="0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u="sng" dirty="0"/>
              <a:t>Teaching - Exploration</a:t>
            </a:r>
            <a:endParaRPr lang="en-IN" sz="4000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779A08-E42B-4A82-14B4-4F54A2AF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527" y="1739347"/>
            <a:ext cx="5735595" cy="3971264"/>
          </a:xfrm>
        </p:spPr>
        <p:txBody>
          <a:bodyPr>
            <a:normAutofit/>
          </a:bodyPr>
          <a:lstStyle/>
          <a:p>
            <a:r>
              <a:rPr lang="en-US" sz="2400" dirty="0"/>
              <a:t>School data collection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Family &amp; village data collection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Discussions on our society and issues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Explorations on the world around us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Exploring our inner world of thoughts and emotions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B3F20-6132-FDDE-9A12-25A431BA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386" y="39523"/>
            <a:ext cx="1698943" cy="1743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18CB9-3A81-59CD-67E4-A188CE4F4A75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4" name="Picture 3" descr="A group of children looking at a map&#10;&#10;AI-generated content may be incorrect.">
            <a:extLst>
              <a:ext uri="{FF2B5EF4-FFF2-40B4-BE49-F238E27FC236}">
                <a16:creationId xmlns:a16="http://schemas.microsoft.com/office/drawing/2014/main" id="{FE1BC89B-D404-4FEB-FED8-2792998A4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0323"/>
            <a:ext cx="5578325" cy="41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F8F8-9A8A-505F-B1EB-0690D9D6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964050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600" u="sng" dirty="0"/>
              <a:t>Children</a:t>
            </a:r>
            <a:endParaRPr lang="en-IN" sz="3600" u="sng" dirty="0"/>
          </a:p>
        </p:txBody>
      </p:sp>
      <p:pic>
        <p:nvPicPr>
          <p:cNvPr id="4" name="Picture 3" descr="A group of children looking through a window&#10;&#10;Description automatically generated">
            <a:extLst>
              <a:ext uri="{FF2B5EF4-FFF2-40B4-BE49-F238E27FC236}">
                <a16:creationId xmlns:a16="http://schemas.microsoft.com/office/drawing/2014/main" id="{1FAB6302-2E11-F216-B251-85861048D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r="24607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CEE86-16F3-B880-0645-8D8C77C6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517" y="44213"/>
            <a:ext cx="1698941" cy="17430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164ACB-4923-8A7E-E2E6-BDA285F198E4}"/>
              </a:ext>
            </a:extLst>
          </p:cNvPr>
          <p:cNvSpPr txBox="1">
            <a:spLocks/>
          </p:cNvSpPr>
          <p:nvPr/>
        </p:nvSpPr>
        <p:spPr>
          <a:xfrm>
            <a:off x="5868557" y="3896482"/>
            <a:ext cx="6122946" cy="2480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 teach children, we must be like one - </a:t>
            </a:r>
            <a:r>
              <a:rPr lang="en-US" sz="2400" dirty="0" err="1"/>
              <a:t>shoshin</a:t>
            </a:r>
            <a:endParaRPr lang="en-US" sz="2400" dirty="0"/>
          </a:p>
          <a:p>
            <a:r>
              <a:rPr lang="en-IN" sz="2400" dirty="0"/>
              <a:t>Active &amp; energetic physical body</a:t>
            </a:r>
            <a:endParaRPr lang="en-US" sz="2400" dirty="0"/>
          </a:p>
          <a:p>
            <a:r>
              <a:rPr lang="en-US" sz="2400" dirty="0"/>
              <a:t>Heart that is pure – kind &amp; compassionate</a:t>
            </a:r>
          </a:p>
          <a:p>
            <a:r>
              <a:rPr lang="en-US" sz="2400" dirty="0"/>
              <a:t>Mind that is open and free of opinions and biases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A18F19-91A5-8E67-C4FB-86BC9749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235" y="1787248"/>
            <a:ext cx="6163590" cy="1999661"/>
          </a:xfrm>
          <a:prstGeom prst="rect">
            <a:avLst/>
          </a:prstGeom>
        </p:spPr>
      </p:pic>
      <p:pic>
        <p:nvPicPr>
          <p:cNvPr id="17" name="Graphic 16" descr="Smiling with hearts face with solid fill with solid fill">
            <a:extLst>
              <a:ext uri="{FF2B5EF4-FFF2-40B4-BE49-F238E27FC236}">
                <a16:creationId xmlns:a16="http://schemas.microsoft.com/office/drawing/2014/main" id="{1D79B76E-1FE2-E455-0BAF-5C6DB9E4F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0599" y="2791391"/>
            <a:ext cx="441960" cy="441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58869-2C23-A505-8A5D-8B04579DE2A9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</p:spTree>
    <p:extLst>
      <p:ext uri="{BB962C8B-B14F-4D97-AF65-F5344CB8AC3E}">
        <p14:creationId xmlns:p14="http://schemas.microsoft.com/office/powerpoint/2010/main" val="22453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58F8F-03DE-58D2-4CA2-E453AEEA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F81D-48CC-B6AF-2500-413DBC38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255068"/>
          </a:xfrm>
        </p:spPr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3FB-1844-6CB4-2B31-7818875DE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964"/>
            <a:ext cx="10996448" cy="47839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Mission, teams, partnerships, programs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Pedagogy and approach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Pictures and clips from educational programs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CLE team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How you can be part of our mission</a:t>
            </a:r>
          </a:p>
        </p:txBody>
      </p:sp>
    </p:spTree>
    <p:extLst>
      <p:ext uri="{BB962C8B-B14F-4D97-AF65-F5344CB8AC3E}">
        <p14:creationId xmlns:p14="http://schemas.microsoft.com/office/powerpoint/2010/main" val="3808471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F8F8-9A8A-505F-B1EB-0690D9D6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047" y="971650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600" u="sng" dirty="0"/>
              <a:t>Children</a:t>
            </a:r>
            <a:endParaRPr lang="en-IN" sz="3600" u="sng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FCA82C-560D-AFC8-DF9D-BD4A3FBD38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034243"/>
              </p:ext>
            </p:extLst>
          </p:nvPr>
        </p:nvGraphicFramePr>
        <p:xfrm>
          <a:off x="5858047" y="1825394"/>
          <a:ext cx="6122946" cy="18688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2197">
                  <a:extLst>
                    <a:ext uri="{9D8B030D-6E8A-4147-A177-3AD203B41FA5}">
                      <a16:colId xmlns:a16="http://schemas.microsoft.com/office/drawing/2014/main" val="235717857"/>
                    </a:ext>
                  </a:extLst>
                </a:gridCol>
                <a:gridCol w="2492341">
                  <a:extLst>
                    <a:ext uri="{9D8B030D-6E8A-4147-A177-3AD203B41FA5}">
                      <a16:colId xmlns:a16="http://schemas.microsoft.com/office/drawing/2014/main" val="3178500160"/>
                    </a:ext>
                  </a:extLst>
                </a:gridCol>
                <a:gridCol w="2758408">
                  <a:extLst>
                    <a:ext uri="{9D8B030D-6E8A-4147-A177-3AD203B41FA5}">
                      <a16:colId xmlns:a16="http://schemas.microsoft.com/office/drawing/2014/main" val="94606543"/>
                    </a:ext>
                  </a:extLst>
                </a:gridCol>
              </a:tblGrid>
              <a:tr h="410886">
                <a:tc>
                  <a:txBody>
                    <a:bodyPr/>
                    <a:lstStyle/>
                    <a:p>
                      <a:pPr algn="ctr"/>
                      <a:endParaRPr lang="en-IN" b="0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Bahnschrift Light Condensed" panose="020B0502040204020203" pitchFamily="34" charset="0"/>
                        </a:rPr>
                        <a:t>CHILDREN</a:t>
                      </a:r>
                      <a:endParaRPr lang="en-IN" b="0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Bahnschrift Light Condensed" panose="020B0502040204020203" pitchFamily="34" charset="0"/>
                        </a:rPr>
                        <a:t>ADULTS</a:t>
                      </a:r>
                      <a:endParaRPr lang="en-IN" b="0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608826"/>
                  </a:ext>
                </a:extLst>
              </a:tr>
              <a:tr h="405246"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Hands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Active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Passive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308335"/>
                  </a:ext>
                </a:extLst>
              </a:tr>
              <a:tr h="412652"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Heart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Full bloom – accepting 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Shrunk with life experiences 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431784"/>
                  </a:ext>
                </a:extLst>
              </a:tr>
              <a:tr h="439692"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Head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Open clean mind, ready for new experiences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ahnschrift Light Condensed" panose="020B0502040204020203" pitchFamily="34" charset="0"/>
                        </a:rPr>
                        <a:t>Thoughts, Ideas, Opinions, Biases</a:t>
                      </a:r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93914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45CEE86-16F3-B880-0645-8D8C77C60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517" y="44213"/>
            <a:ext cx="1698941" cy="17430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164ACB-4923-8A7E-E2E6-BDA285F198E4}"/>
              </a:ext>
            </a:extLst>
          </p:cNvPr>
          <p:cNvSpPr txBox="1">
            <a:spLocks/>
          </p:cNvSpPr>
          <p:nvPr/>
        </p:nvSpPr>
        <p:spPr>
          <a:xfrm>
            <a:off x="5858047" y="3758441"/>
            <a:ext cx="6122946" cy="2536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Just understanding and internalizing these differences will bring about a change in perception:</a:t>
            </a:r>
          </a:p>
          <a:p>
            <a:pPr lvl="1"/>
            <a:r>
              <a:rPr lang="en-US" sz="2000" dirty="0"/>
              <a:t>They are no longer running in class – their legs are active</a:t>
            </a:r>
          </a:p>
          <a:p>
            <a:pPr lvl="1"/>
            <a:r>
              <a:rPr lang="en-US" sz="2000" dirty="0"/>
              <a:t>They are not lying – their head is trying a new experience</a:t>
            </a:r>
          </a:p>
          <a:p>
            <a:pPr lvl="1"/>
            <a:r>
              <a:rPr lang="en-US" sz="2000" dirty="0"/>
              <a:t>They are not getting influenced – their hearts are naturally accepting of people &amp; ideas</a:t>
            </a:r>
          </a:p>
          <a:p>
            <a:r>
              <a:rPr lang="en-US" sz="2400" dirty="0"/>
              <a:t>Moving from “don’ts” to “how about this way” – a guide</a:t>
            </a:r>
          </a:p>
        </p:txBody>
      </p:sp>
      <p:pic>
        <p:nvPicPr>
          <p:cNvPr id="8" name="Graphic 7" descr="Smiling with hearts face with solid fill with solid fill">
            <a:extLst>
              <a:ext uri="{FF2B5EF4-FFF2-40B4-BE49-F238E27FC236}">
                <a16:creationId xmlns:a16="http://schemas.microsoft.com/office/drawing/2014/main" id="{6E0F5394-766A-F7D6-5747-BB0909192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0599" y="2776510"/>
            <a:ext cx="441960" cy="441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AAC73-81E5-9A0F-2169-74128B453A12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11" name="Afterschool jharkhand">
            <a:hlinkClick r:id="" action="ppaction://media"/>
            <a:extLst>
              <a:ext uri="{FF2B5EF4-FFF2-40B4-BE49-F238E27FC236}">
                <a16:creationId xmlns:a16="http://schemas.microsoft.com/office/drawing/2014/main" id="{58C75AC0-E243-71CE-3F0A-87EAB4AA3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836263"/>
            <a:ext cx="5419493" cy="3054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869DA3-2F97-DACA-6A1B-EA320A5CC245}"/>
              </a:ext>
            </a:extLst>
          </p:cNvPr>
          <p:cNvSpPr txBox="1"/>
          <p:nvPr/>
        </p:nvSpPr>
        <p:spPr>
          <a:xfrm>
            <a:off x="0" y="4891119"/>
            <a:ext cx="139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7092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2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F8F8-9A8A-505F-B1EB-0690D9D6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762" y="915730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600" u="sng" dirty="0"/>
              <a:t>Children</a:t>
            </a:r>
            <a:endParaRPr lang="en-IN" sz="36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5D85D-C399-68A0-87CC-50F3FD93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5233" y="1757962"/>
            <a:ext cx="6432331" cy="4932921"/>
          </a:xfrm>
        </p:spPr>
        <p:txBody>
          <a:bodyPr>
            <a:noAutofit/>
          </a:bodyPr>
          <a:lstStyle/>
          <a:p>
            <a:r>
              <a:rPr lang="en-US" sz="2400" dirty="0"/>
              <a:t>Children come to school to have fun – with friends and in class – learning in the process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If our teaching methods are different from this expectation, it leads to dissonance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The class could lose focus – they came to the wrong movie!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Often, authority and force need to be used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This won’t happen if we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widen our perspective</a:t>
            </a: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CEE86-16F3-B880-0645-8D8C77C60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517" y="44213"/>
            <a:ext cx="1698941" cy="1743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AB77C-FE4E-922A-1F14-4A992D4A4D57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8" name="Picture 7" descr="A group of children raising their hands&#10;&#10;AI-generated content may be incorrect.">
            <a:extLst>
              <a:ext uri="{FF2B5EF4-FFF2-40B4-BE49-F238E27FC236}">
                <a16:creationId xmlns:a16="http://schemas.microsoft.com/office/drawing/2014/main" id="{5E2D42B4-8752-0404-2671-B4F99812C3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81"/>
          <a:stretch>
            <a:fillRect/>
          </a:stretch>
        </p:blipFill>
        <p:spPr>
          <a:xfrm>
            <a:off x="0" y="3612444"/>
            <a:ext cx="4944533" cy="3245556"/>
          </a:xfrm>
          <a:prstGeom prst="rect">
            <a:avLst/>
          </a:prstGeom>
        </p:spPr>
      </p:pic>
      <p:pic>
        <p:nvPicPr>
          <p:cNvPr id="4" name="Picture 3" descr="Two girls posing for a picture&#10;&#10;AI-generated content may be incorrect.">
            <a:extLst>
              <a:ext uri="{FF2B5EF4-FFF2-40B4-BE49-F238E27FC236}">
                <a16:creationId xmlns:a16="http://schemas.microsoft.com/office/drawing/2014/main" id="{D4EE0F73-8D3F-00F7-17A4-354AA0082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62" t="25236" r="1685" b="-1"/>
          <a:stretch>
            <a:fillRect/>
          </a:stretch>
        </p:blipFill>
        <p:spPr>
          <a:xfrm>
            <a:off x="0" y="-2309"/>
            <a:ext cx="4944532" cy="35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F8F8-9A8A-505F-B1EB-0690D9D6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51" y="871714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600" u="sng" dirty="0"/>
              <a:t>Integration of 3Ts</a:t>
            </a:r>
            <a:endParaRPr lang="en-IN" sz="36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5D85D-C399-68A0-87CC-50F3FD93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3" y="1701686"/>
            <a:ext cx="6459835" cy="4922494"/>
          </a:xfrm>
        </p:spPr>
        <p:txBody>
          <a:bodyPr>
            <a:noAutofit/>
          </a:bodyPr>
          <a:lstStyle/>
          <a:p>
            <a:r>
              <a:rPr lang="en-US" sz="2400" dirty="0"/>
              <a:t>In such a classroom, learning goes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both ways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The teacher, teaching and taught merge into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one</a:t>
            </a:r>
            <a:r>
              <a:rPr lang="en-US" sz="2400" dirty="0"/>
              <a:t> space of collective learning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Teacher is not a sage on the stage, but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 guide </a:t>
            </a:r>
            <a:r>
              <a:rPr lang="en-US" sz="2400" dirty="0"/>
              <a:t>on the side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Minimal class management as both sides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understand each other</a:t>
            </a:r>
            <a:br>
              <a:rPr lang="en-IN" sz="2400" dirty="0"/>
            </a:br>
            <a:endParaRPr lang="en-IN" sz="2400" dirty="0"/>
          </a:p>
          <a:p>
            <a:r>
              <a:rPr lang="en-IN" sz="2400" dirty="0">
                <a:solidFill>
                  <a:schemeClr val="accent6">
                    <a:lumMod val="75000"/>
                  </a:schemeClr>
                </a:solidFill>
              </a:rPr>
              <a:t>Knowledge embeds deeply; </a:t>
            </a:r>
            <a:r>
              <a:rPr lang="en-US" sz="2400" dirty="0"/>
              <a:t>A soulful classroom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where education happens</a:t>
            </a:r>
            <a:r>
              <a:rPr lang="en-US" sz="2400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0286C-ACBD-FE8F-C212-D9E7930C9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514" y="36966"/>
            <a:ext cx="1698941" cy="1743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867B2-19DF-CEC1-C0D4-D72B22A767F7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  <p:pic>
        <p:nvPicPr>
          <p:cNvPr id="8" name="Picture 7" descr="A group of children raising their hands&#10;&#10;AI-generated content may be incorrect.">
            <a:extLst>
              <a:ext uri="{FF2B5EF4-FFF2-40B4-BE49-F238E27FC236}">
                <a16:creationId xmlns:a16="http://schemas.microsoft.com/office/drawing/2014/main" id="{F487EFDE-7B17-EC92-6B50-9900702A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2949"/>
            <a:ext cx="5353269" cy="40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C951E8-F670-0E52-6056-317A53800CC2}"/>
              </a:ext>
            </a:extLst>
          </p:cNvPr>
          <p:cNvSpPr/>
          <p:nvPr/>
        </p:nvSpPr>
        <p:spPr>
          <a:xfrm>
            <a:off x="1341118" y="1931970"/>
            <a:ext cx="1613096" cy="414059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latin typeface="Bahnschrift Light Condensed" panose="020B0502040204020203" pitchFamily="34" charset="0"/>
              </a:rPr>
              <a:t>ACADEMICS</a:t>
            </a: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Good subject knowledge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Children score good marks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Learning is deep and permanent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endParaRPr lang="en-IN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124A94-E928-0C22-C01A-A3136B70617E}"/>
              </a:ext>
            </a:extLst>
          </p:cNvPr>
          <p:cNvSpPr/>
          <p:nvPr/>
        </p:nvSpPr>
        <p:spPr>
          <a:xfrm>
            <a:off x="9190890" y="1931967"/>
            <a:ext cx="1613096" cy="4140591"/>
          </a:xfrm>
          <a:prstGeom prst="rect">
            <a:avLst/>
          </a:prstGeom>
          <a:solidFill>
            <a:srgbClr val="7662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latin typeface="Bahnschrift Light Condensed" panose="020B0502040204020203" pitchFamily="34" charset="0"/>
              </a:rPr>
              <a:t>PARENTS</a:t>
            </a: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Parents happy with their children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Not just for their knowledge, also as people</a:t>
            </a:r>
            <a:endParaRPr lang="en-IN" dirty="0">
              <a:latin typeface="Bahnschrift Light Condensed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5EEEF-62A8-EDCD-5599-E16920B43097}"/>
              </a:ext>
            </a:extLst>
          </p:cNvPr>
          <p:cNvSpPr/>
          <p:nvPr/>
        </p:nvSpPr>
        <p:spPr>
          <a:xfrm>
            <a:off x="5312896" y="1931965"/>
            <a:ext cx="1613096" cy="41405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latin typeface="Bahnschrift Light Condensed" panose="020B0502040204020203" pitchFamily="34" charset="0"/>
              </a:rPr>
              <a:t>TEACHER</a:t>
            </a: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No increase in workload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More connected &amp; soulful teaching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More involved and energetic classroom</a:t>
            </a:r>
          </a:p>
          <a:p>
            <a:pPr algn="ctr"/>
            <a:endParaRPr lang="en-IN" dirty="0">
              <a:latin typeface="Bahnschrift Light Condensed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5BE26-F60D-26AD-BC95-19F7F7E4A36D}"/>
              </a:ext>
            </a:extLst>
          </p:cNvPr>
          <p:cNvSpPr/>
          <p:nvPr/>
        </p:nvSpPr>
        <p:spPr>
          <a:xfrm>
            <a:off x="3303561" y="1931966"/>
            <a:ext cx="1659988" cy="41405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latin typeface="Bahnschrift Light Condensed" panose="020B0502040204020203" pitchFamily="34" charset="0"/>
              </a:rPr>
              <a:t>DISCOVERY</a:t>
            </a: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Discovering the world outside</a:t>
            </a:r>
          </a:p>
          <a:p>
            <a:pPr algn="ctr"/>
            <a:br>
              <a:rPr lang="en-US" dirty="0">
                <a:latin typeface="Bahnschrift Light Condensed" panose="020B0502040204020203" pitchFamily="34" charset="0"/>
              </a:rPr>
            </a:br>
            <a:r>
              <a:rPr lang="en-US" dirty="0">
                <a:latin typeface="Bahnschrift Light Condensed" panose="020B0502040204020203" pitchFamily="34" charset="0"/>
              </a:rPr>
              <a:t>Language, Science, Society, Math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Ability to explore the unknown</a:t>
            </a:r>
            <a:endParaRPr lang="en-IN" dirty="0">
              <a:latin typeface="Bahnschrift Light Condensed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4757EE-BC0F-CA93-8BD8-09C14BF8E7A3}"/>
              </a:ext>
            </a:extLst>
          </p:cNvPr>
          <p:cNvSpPr/>
          <p:nvPr/>
        </p:nvSpPr>
        <p:spPr>
          <a:xfrm>
            <a:off x="7228447" y="1931968"/>
            <a:ext cx="1613096" cy="4140591"/>
          </a:xfrm>
          <a:prstGeom prst="rect">
            <a:avLst/>
          </a:prstGeom>
          <a:solidFill>
            <a:srgbClr val="942C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latin typeface="Bahnschrift Light Condensed" panose="020B0502040204020203" pitchFamily="34" charset="0"/>
              </a:rPr>
              <a:t>CLASSROOM</a:t>
            </a: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endParaRPr lang="en-US" sz="2000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Curious &amp; energetic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Collaborative &amp; compassionate</a:t>
            </a:r>
          </a:p>
          <a:p>
            <a:pPr algn="ctr"/>
            <a:endParaRPr lang="en-US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Self-assured</a:t>
            </a:r>
          </a:p>
          <a:p>
            <a:pPr algn="ctr"/>
            <a:r>
              <a:rPr lang="en-US" dirty="0">
                <a:latin typeface="Bahnschrift Light Condensed" panose="020B0502040204020203" pitchFamily="34" charset="0"/>
              </a:rPr>
              <a:t>&amp; Self-aware children</a:t>
            </a:r>
            <a:endParaRPr lang="en-IN" dirty="0">
              <a:latin typeface="Bahnschrift Light Condensed" panose="020B0502040204020203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6B1DADD-0B32-CA22-6539-A3CD8A967EF9}"/>
              </a:ext>
            </a:extLst>
          </p:cNvPr>
          <p:cNvSpPr/>
          <p:nvPr/>
        </p:nvSpPr>
        <p:spPr>
          <a:xfrm>
            <a:off x="288385" y="407961"/>
            <a:ext cx="11568333" cy="1336431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Light Condensed" panose="020B0502040204020203" pitchFamily="34" charset="0"/>
              </a:rPr>
              <a:t>5 PILLARS OF CLE’s EDUCATIONAL PROGRAMS</a:t>
            </a:r>
            <a:endParaRPr lang="en-IN" sz="2400" dirty="0">
              <a:latin typeface="Bahnschrift Light Condensed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112B1C-F003-4729-5D99-0FD8E06BA25D}"/>
              </a:ext>
            </a:extLst>
          </p:cNvPr>
          <p:cNvSpPr/>
          <p:nvPr/>
        </p:nvSpPr>
        <p:spPr>
          <a:xfrm>
            <a:off x="1341118" y="6260129"/>
            <a:ext cx="9462868" cy="3704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INTEGRATION OF ALL THESE GIVES RISE TO A HAPPY CLASSROOM</a:t>
            </a:r>
            <a:endParaRPr lang="en-IN" sz="24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1DD20-A0C8-EA99-C9AF-700900B55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A5CEE-5B75-60B0-EA37-FF2F6E3F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76" y="1781847"/>
            <a:ext cx="10996448" cy="1444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Pictures and Clips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from various educational programs</a:t>
            </a:r>
          </a:p>
        </p:txBody>
      </p:sp>
    </p:spTree>
    <p:extLst>
      <p:ext uri="{BB962C8B-B14F-4D97-AF65-F5344CB8AC3E}">
        <p14:creationId xmlns:p14="http://schemas.microsoft.com/office/powerpoint/2010/main" val="214653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DD9D2-63E2-75DA-66B4-40DCA3ED7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00DA7-57B1-E814-A861-AE6C816C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Jharkhand learning </a:t>
            </a:r>
            <a:r>
              <a:rPr lang="en-US" dirty="0" err="1"/>
              <a:t>centres</a:t>
            </a:r>
            <a:endParaRPr lang="en-US" dirty="0"/>
          </a:p>
        </p:txBody>
      </p:sp>
      <p:pic>
        <p:nvPicPr>
          <p:cNvPr id="14" name="Picture 13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22D45A47-9532-5BEA-C7F6-C1177746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56" y="3191201"/>
            <a:ext cx="4329289" cy="32469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DA9B4A-B977-0BFE-44AD-16A39C2134EB}"/>
              </a:ext>
            </a:extLst>
          </p:cNvPr>
          <p:cNvSpPr txBox="1"/>
          <p:nvPr/>
        </p:nvSpPr>
        <p:spPr>
          <a:xfrm>
            <a:off x="377152" y="4004657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Piprahi</a:t>
            </a:r>
            <a:r>
              <a:rPr lang="en-US" dirty="0"/>
              <a:t> village learning </a:t>
            </a:r>
            <a:r>
              <a:rPr lang="en-US" dirty="0" err="1"/>
              <a:t>centre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98862-16B3-B04F-A316-E03C5E37E053}"/>
              </a:ext>
            </a:extLst>
          </p:cNvPr>
          <p:cNvSpPr txBox="1"/>
          <p:nvPr/>
        </p:nvSpPr>
        <p:spPr>
          <a:xfrm>
            <a:off x="4214600" y="6406638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Rabda village learning </a:t>
            </a:r>
            <a:r>
              <a:rPr lang="en-US" dirty="0" err="1"/>
              <a:t>centre</a:t>
            </a:r>
            <a:endParaRPr lang="en-US" dirty="0"/>
          </a:p>
        </p:txBody>
      </p:sp>
      <p:pic>
        <p:nvPicPr>
          <p:cNvPr id="20" name="Picture 19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15518C68-B6D8-9065-458E-914AF604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62" b="12457"/>
          <a:stretch>
            <a:fillRect/>
          </a:stretch>
        </p:blipFill>
        <p:spPr>
          <a:xfrm>
            <a:off x="6451701" y="778710"/>
            <a:ext cx="5277843" cy="3219451"/>
          </a:xfrm>
          <a:prstGeom prst="rect">
            <a:avLst/>
          </a:prstGeom>
        </p:spPr>
      </p:pic>
      <p:pic>
        <p:nvPicPr>
          <p:cNvPr id="21" name="Picture 20" descr="A group of children and a teacher&#10;&#10;AI-generated content may be incorrect.">
            <a:extLst>
              <a:ext uri="{FF2B5EF4-FFF2-40B4-BE49-F238E27FC236}">
                <a16:creationId xmlns:a16="http://schemas.microsoft.com/office/drawing/2014/main" id="{96781BF1-9997-0492-124A-757A15FC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6" y="778710"/>
            <a:ext cx="4329289" cy="32469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94AF81-7B27-7A30-2994-7BC449CCA14E}"/>
              </a:ext>
            </a:extLst>
          </p:cNvPr>
          <p:cNvSpPr txBox="1"/>
          <p:nvPr/>
        </p:nvSpPr>
        <p:spPr>
          <a:xfrm>
            <a:off x="7974917" y="3963344"/>
            <a:ext cx="382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Outside </a:t>
            </a:r>
            <a:r>
              <a:rPr lang="en-US" dirty="0" err="1"/>
              <a:t>Sirohi</a:t>
            </a:r>
            <a:r>
              <a:rPr lang="en-US" dirty="0"/>
              <a:t> Khurd learning </a:t>
            </a:r>
            <a:r>
              <a:rPr lang="en-US" dirty="0" err="1"/>
              <a:t>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081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0CDFF-BCDC-62D4-0B18-9CE186EB1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68C5-D7CF-B108-FED6-870656AC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30011"/>
          </a:xfrm>
        </p:spPr>
        <p:txBody>
          <a:bodyPr/>
          <a:lstStyle/>
          <a:p>
            <a:r>
              <a:rPr lang="en-US" dirty="0"/>
              <a:t>Jharkhand learning </a:t>
            </a:r>
            <a:r>
              <a:rPr lang="en-US" dirty="0" err="1"/>
              <a:t>centres</a:t>
            </a:r>
            <a:endParaRPr lang="en-US" dirty="0"/>
          </a:p>
        </p:txBody>
      </p:sp>
      <p:pic>
        <p:nvPicPr>
          <p:cNvPr id="4" name="Picture 3" descr="A group of children sitting on the floor reading books&#10;&#10;AI-generated content may be incorrect.">
            <a:extLst>
              <a:ext uri="{FF2B5EF4-FFF2-40B4-BE49-F238E27FC236}">
                <a16:creationId xmlns:a16="http://schemas.microsoft.com/office/drawing/2014/main" id="{7A5E0EE5-4E07-BA04-FCD5-4B3D41665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7" y="822143"/>
            <a:ext cx="4227689" cy="3170767"/>
          </a:xfrm>
          <a:prstGeom prst="rect">
            <a:avLst/>
          </a:prstGeom>
        </p:spPr>
      </p:pic>
      <p:pic>
        <p:nvPicPr>
          <p:cNvPr id="11" name="Picture 10" descr="A group of books on a wall&#10;&#10;AI-generated content may be incorrect.">
            <a:extLst>
              <a:ext uri="{FF2B5EF4-FFF2-40B4-BE49-F238E27FC236}">
                <a16:creationId xmlns:a16="http://schemas.microsoft.com/office/drawing/2014/main" id="{E5B0097B-1CC8-B361-DDBF-A39CA8DB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653" y="3316370"/>
            <a:ext cx="4171244" cy="31284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09909E-C169-B865-AC7B-02BD222E7063}"/>
              </a:ext>
            </a:extLst>
          </p:cNvPr>
          <p:cNvSpPr txBox="1"/>
          <p:nvPr/>
        </p:nvSpPr>
        <p:spPr>
          <a:xfrm>
            <a:off x="209973" y="3967509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Reading books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FFB0A9-7370-9A3C-6CB4-E1B232C99A69}"/>
              </a:ext>
            </a:extLst>
          </p:cNvPr>
          <p:cNvSpPr txBox="1"/>
          <p:nvPr/>
        </p:nvSpPr>
        <p:spPr>
          <a:xfrm>
            <a:off x="3224106" y="6444803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Wall library</a:t>
            </a:r>
          </a:p>
        </p:txBody>
      </p:sp>
      <p:pic>
        <p:nvPicPr>
          <p:cNvPr id="18" name="Picture 17" descr="A group of children standing in a circle&#10;&#10;AI-generated content may be incorrect.">
            <a:extLst>
              <a:ext uri="{FF2B5EF4-FFF2-40B4-BE49-F238E27FC236}">
                <a16:creationId xmlns:a16="http://schemas.microsoft.com/office/drawing/2014/main" id="{F2E12AB6-2CBF-F8CF-2421-5FACE327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851" y="824771"/>
            <a:ext cx="5066374" cy="37997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7BC264-C075-78A9-DC91-33B691CBEEBE}"/>
              </a:ext>
            </a:extLst>
          </p:cNvPr>
          <p:cNvSpPr txBox="1"/>
          <p:nvPr/>
        </p:nvSpPr>
        <p:spPr>
          <a:xfrm>
            <a:off x="8766830" y="4607618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Outdoor activity</a:t>
            </a:r>
          </a:p>
        </p:txBody>
      </p:sp>
    </p:spTree>
    <p:extLst>
      <p:ext uri="{BB962C8B-B14F-4D97-AF65-F5344CB8AC3E}">
        <p14:creationId xmlns:p14="http://schemas.microsoft.com/office/powerpoint/2010/main" val="2950774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91E1B-A82E-035B-C0A5-F523F39C4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BDB60-0BD9-D0BE-ABC7-BA2280E78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Chennai (</a:t>
            </a:r>
            <a:r>
              <a:rPr lang="en-US" dirty="0" err="1"/>
              <a:t>Thirusulam</a:t>
            </a:r>
            <a:r>
              <a:rPr lang="en-US" dirty="0"/>
              <a:t>) learning </a:t>
            </a:r>
            <a:r>
              <a:rPr lang="en-US" dirty="0" err="1"/>
              <a:t>centre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E5550-C31E-99F1-7074-74DF7212C795}"/>
              </a:ext>
            </a:extLst>
          </p:cNvPr>
          <p:cNvSpPr txBox="1"/>
          <p:nvPr/>
        </p:nvSpPr>
        <p:spPr>
          <a:xfrm>
            <a:off x="314667" y="3825122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Indoor activity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3447F4-6FA6-C0C3-F063-4C532889E4B4}"/>
              </a:ext>
            </a:extLst>
          </p:cNvPr>
          <p:cNvSpPr txBox="1"/>
          <p:nvPr/>
        </p:nvSpPr>
        <p:spPr>
          <a:xfrm>
            <a:off x="5426838" y="6377676"/>
            <a:ext cx="333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class with </a:t>
            </a:r>
            <a:r>
              <a:rPr lang="en-US" dirty="0" err="1"/>
              <a:t>centre</a:t>
            </a:r>
            <a:r>
              <a:rPr lang="en-US" dirty="0"/>
              <a:t> facilitators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F5748C3-B616-77EC-FEF2-0936C6093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" b="13539"/>
          <a:stretch>
            <a:fillRect/>
          </a:stretch>
        </p:blipFill>
        <p:spPr bwMode="auto">
          <a:xfrm>
            <a:off x="7092307" y="871613"/>
            <a:ext cx="4670556" cy="297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15C6ABF-EAE2-6B91-A9BC-5C9BED7C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03" y="867848"/>
            <a:ext cx="5304535" cy="297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D6652D-BF8E-ED0B-E485-F1DC2BE52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1"/>
          <a:stretch>
            <a:fillRect/>
          </a:stretch>
        </p:blipFill>
        <p:spPr bwMode="auto">
          <a:xfrm>
            <a:off x="4173026" y="3429000"/>
            <a:ext cx="5843056" cy="297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65C23-E884-8366-73E6-8A42DA70270F}"/>
              </a:ext>
            </a:extLst>
          </p:cNvPr>
          <p:cNvSpPr txBox="1"/>
          <p:nvPr/>
        </p:nvSpPr>
        <p:spPr>
          <a:xfrm>
            <a:off x="10204394" y="3814612"/>
            <a:ext cx="162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 the terrace</a:t>
            </a:r>
          </a:p>
        </p:txBody>
      </p:sp>
    </p:spTree>
    <p:extLst>
      <p:ext uri="{BB962C8B-B14F-4D97-AF65-F5344CB8AC3E}">
        <p14:creationId xmlns:p14="http://schemas.microsoft.com/office/powerpoint/2010/main" val="841843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F3ED-167D-A3DB-737E-9B674FF83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B802-0758-5968-7CED-85936363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Teacher empowerment program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1ABEC9-8799-050A-F94C-E05E3CF67E74}"/>
              </a:ext>
            </a:extLst>
          </p:cNvPr>
          <p:cNvSpPr txBox="1"/>
          <p:nvPr/>
        </p:nvSpPr>
        <p:spPr>
          <a:xfrm>
            <a:off x="295443" y="4035911"/>
            <a:ext cx="2954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Workshop with govt school teachers in Chidambaram, Tamil Nadu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E3CD21-362A-8EB0-5A39-57E998D5E994}"/>
              </a:ext>
            </a:extLst>
          </p:cNvPr>
          <p:cNvSpPr txBox="1"/>
          <p:nvPr/>
        </p:nvSpPr>
        <p:spPr>
          <a:xfrm>
            <a:off x="2934633" y="6190464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Integrating primary mathematics with physical movements, with teachers at Bambino school, Bangalore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7A7A1-FA7E-7700-6131-9733AA29E14E}"/>
              </a:ext>
            </a:extLst>
          </p:cNvPr>
          <p:cNvSpPr txBox="1"/>
          <p:nvPr/>
        </p:nvSpPr>
        <p:spPr>
          <a:xfrm>
            <a:off x="8735410" y="3926097"/>
            <a:ext cx="3161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Science workshop with </a:t>
            </a:r>
          </a:p>
          <a:p>
            <a:pPr algn="r"/>
            <a:r>
              <a:rPr lang="en-US" dirty="0"/>
              <a:t>govt school teachers in </a:t>
            </a:r>
            <a:r>
              <a:rPr lang="en-US" dirty="0" err="1"/>
              <a:t>Chikkaballapur</a:t>
            </a:r>
            <a:r>
              <a:rPr lang="en-US" dirty="0"/>
              <a:t>, Karnataka</a:t>
            </a:r>
          </a:p>
        </p:txBody>
      </p:sp>
      <p:pic>
        <p:nvPicPr>
          <p:cNvPr id="7" name="Picture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27D81455-9CC9-271D-7C08-37F56269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887" y="852733"/>
            <a:ext cx="5509610" cy="3099156"/>
          </a:xfrm>
          <a:prstGeom prst="rect">
            <a:avLst/>
          </a:prstGeom>
        </p:spPr>
      </p:pic>
      <p:pic>
        <p:nvPicPr>
          <p:cNvPr id="11" name="Picture 10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ED58D2FF-A66B-6C77-1BF4-4267869D5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02" y="852732"/>
            <a:ext cx="5737497" cy="3227342"/>
          </a:xfrm>
          <a:prstGeom prst="rect">
            <a:avLst/>
          </a:prstGeom>
        </p:spPr>
      </p:pic>
      <p:pic>
        <p:nvPicPr>
          <p:cNvPr id="13" name="Picture 1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308038B3-7CC6-0160-0B91-47FA314F0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02" y="3735517"/>
            <a:ext cx="5365531" cy="24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71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58DFD-6DCC-15B1-B805-763C713A9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3D21-E645-CB02-DE34-57E98E54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Teacher empowerment program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5EC223-4796-23CE-8A6F-71C55B214E4E}"/>
              </a:ext>
            </a:extLst>
          </p:cNvPr>
          <p:cNvSpPr txBox="1"/>
          <p:nvPr/>
        </p:nvSpPr>
        <p:spPr>
          <a:xfrm>
            <a:off x="2253131" y="6487875"/>
            <a:ext cx="442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Teachers discussing a science experiment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34A51E-F555-23FE-5A04-6F992EF78AA5}"/>
              </a:ext>
            </a:extLst>
          </p:cNvPr>
          <p:cNvSpPr txBox="1"/>
          <p:nvPr/>
        </p:nvSpPr>
        <p:spPr>
          <a:xfrm>
            <a:off x="224321" y="4184991"/>
            <a:ext cx="2356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Pedagogy workshop with teachers in Madurai, Tamil Nadu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BEA82-4EF9-D55A-3CEC-852DEB932357}"/>
              </a:ext>
            </a:extLst>
          </p:cNvPr>
          <p:cNvSpPr txBox="1"/>
          <p:nvPr/>
        </p:nvSpPr>
        <p:spPr>
          <a:xfrm>
            <a:off x="6441991" y="6033706"/>
            <a:ext cx="549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Teachers of Gandhiji and other schools in Pondicherry participating in mathematics &amp; science workshops</a:t>
            </a:r>
          </a:p>
        </p:txBody>
      </p:sp>
      <p:pic>
        <p:nvPicPr>
          <p:cNvPr id="4" name="Picture 3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645DE84F-B29D-7B37-4A42-114828BE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25" b="37494"/>
          <a:stretch>
            <a:fillRect/>
          </a:stretch>
        </p:blipFill>
        <p:spPr>
          <a:xfrm>
            <a:off x="6466896" y="3107241"/>
            <a:ext cx="5441135" cy="2956945"/>
          </a:xfrm>
          <a:prstGeom prst="rect">
            <a:avLst/>
          </a:prstGeom>
        </p:spPr>
      </p:pic>
      <p:pic>
        <p:nvPicPr>
          <p:cNvPr id="12" name="Picture 11" descr="A group of women sitting around a table&#10;&#10;AI-generated content may be incorrect.">
            <a:extLst>
              <a:ext uri="{FF2B5EF4-FFF2-40B4-BE49-F238E27FC236}">
                <a16:creationId xmlns:a16="http://schemas.microsoft.com/office/drawing/2014/main" id="{E2BE353C-436F-7DD4-B182-C04CAA6D6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383" y="3713287"/>
            <a:ext cx="3740726" cy="2805544"/>
          </a:xfrm>
          <a:prstGeom prst="rect">
            <a:avLst/>
          </a:prstGeom>
        </p:spPr>
      </p:pic>
      <p:pic>
        <p:nvPicPr>
          <p:cNvPr id="13" name="Picture 12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1525DEEB-5FF6-D3BF-4BDC-EFA57D160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04" y="834137"/>
            <a:ext cx="4509169" cy="3385778"/>
          </a:xfrm>
          <a:prstGeom prst="rect">
            <a:avLst/>
          </a:prstGeom>
        </p:spPr>
      </p:pic>
      <p:pic>
        <p:nvPicPr>
          <p:cNvPr id="5" name="Picture 4" descr="A group of people in colorful dresses&#10;&#10;AI-generated content may be incorrect.">
            <a:extLst>
              <a:ext uri="{FF2B5EF4-FFF2-40B4-BE49-F238E27FC236}">
                <a16:creationId xmlns:a16="http://schemas.microsoft.com/office/drawing/2014/main" id="{16ABA358-0796-0BBC-B33C-0BB5A284D7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004"/>
          <a:stretch>
            <a:fillRect/>
          </a:stretch>
        </p:blipFill>
        <p:spPr>
          <a:xfrm>
            <a:off x="6466896" y="834137"/>
            <a:ext cx="5441135" cy="23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2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6DAA8-7790-64AD-F64F-78E5DE076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191FF-9396-6D11-0405-6AACEF512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76" y="1781847"/>
            <a:ext cx="10996448" cy="1444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Mission, Teams, Partnerships, Programs</a:t>
            </a:r>
          </a:p>
        </p:txBody>
      </p:sp>
    </p:spTree>
    <p:extLst>
      <p:ext uri="{BB962C8B-B14F-4D97-AF65-F5344CB8AC3E}">
        <p14:creationId xmlns:p14="http://schemas.microsoft.com/office/powerpoint/2010/main" val="416284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DFC1A-F5B8-D481-8F6C-429996081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1788-527C-BA1E-C806-A6BDE983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Teacher empowerment program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08C95A-348C-749D-1FBE-FFB60C475203}"/>
              </a:ext>
            </a:extLst>
          </p:cNvPr>
          <p:cNvSpPr txBox="1"/>
          <p:nvPr/>
        </p:nvSpPr>
        <p:spPr>
          <a:xfrm>
            <a:off x="409900" y="5030800"/>
            <a:ext cx="703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Govt school teachers sharing ideas over a science experiment (video)</a:t>
            </a:r>
          </a:p>
        </p:txBody>
      </p:sp>
      <p:pic>
        <p:nvPicPr>
          <p:cNvPr id="3" name="chidambaram teachers training -video">
            <a:hlinkClick r:id="" action="ppaction://media"/>
            <a:extLst>
              <a:ext uri="{FF2B5EF4-FFF2-40B4-BE49-F238E27FC236}">
                <a16:creationId xmlns:a16="http://schemas.microsoft.com/office/drawing/2014/main" id="{CD2F6BF3-D63F-5331-7547-8811D11951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431" y="1128889"/>
            <a:ext cx="6949420" cy="3917244"/>
          </a:xfrm>
          <a:prstGeom prst="rect">
            <a:avLst/>
          </a:prstGeom>
        </p:spPr>
      </p:pic>
      <p:pic>
        <p:nvPicPr>
          <p:cNvPr id="5" name="Fraction Dominoes">
            <a:hlinkClick r:id="" action="ppaction://media"/>
            <a:extLst>
              <a:ext uri="{FF2B5EF4-FFF2-40B4-BE49-F238E27FC236}">
                <a16:creationId xmlns:a16="http://schemas.microsoft.com/office/drawing/2014/main" id="{20548632-59A5-0DAA-4032-BA7276AB59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8726" y="196802"/>
            <a:ext cx="3421843" cy="6045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2038E-7154-E22D-A551-FEFFA0994435}"/>
              </a:ext>
            </a:extLst>
          </p:cNvPr>
          <p:cNvSpPr txBox="1"/>
          <p:nvPr/>
        </p:nvSpPr>
        <p:spPr>
          <a:xfrm>
            <a:off x="7687732" y="6220178"/>
            <a:ext cx="451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Teachers playing dominoes game integrated with learning mathematics (video)</a:t>
            </a:r>
          </a:p>
        </p:txBody>
      </p:sp>
    </p:spTree>
    <p:extLst>
      <p:ext uri="{BB962C8B-B14F-4D97-AF65-F5344CB8AC3E}">
        <p14:creationId xmlns:p14="http://schemas.microsoft.com/office/powerpoint/2010/main" val="35369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9A7A2-5664-9B6B-95E5-8C35D8C99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2C14-8466-1604-5D70-585AF18B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Online classes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A65FE2-DCE1-937D-8C85-AB6FA6EAD072}"/>
              </a:ext>
            </a:extLst>
          </p:cNvPr>
          <p:cNvSpPr txBox="1"/>
          <p:nvPr/>
        </p:nvSpPr>
        <p:spPr>
          <a:xfrm>
            <a:off x="267411" y="4194137"/>
            <a:ext cx="381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Kids at Apna Ghar, Kanpur, in a class on English and communication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6B4A7-F2F4-C38E-3252-24DAA8EF19BF}"/>
              </a:ext>
            </a:extLst>
          </p:cNvPr>
          <p:cNvSpPr txBox="1"/>
          <p:nvPr/>
        </p:nvSpPr>
        <p:spPr>
          <a:xfrm>
            <a:off x="3649134" y="6453478"/>
            <a:ext cx="515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Kids at a Jharkhand </a:t>
            </a:r>
            <a:r>
              <a:rPr lang="en-US" dirty="0" err="1"/>
              <a:t>centre</a:t>
            </a:r>
            <a:r>
              <a:rPr lang="en-US" dirty="0"/>
              <a:t>, in a mathematics class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15C06-CB11-6D38-511E-91C376F296CE}"/>
              </a:ext>
            </a:extLst>
          </p:cNvPr>
          <p:cNvSpPr txBox="1"/>
          <p:nvPr/>
        </p:nvSpPr>
        <p:spPr>
          <a:xfrm>
            <a:off x="8757454" y="3983876"/>
            <a:ext cx="308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Kids in a mathematics class at Chennai </a:t>
            </a:r>
            <a:r>
              <a:rPr lang="en-US" dirty="0" err="1"/>
              <a:t>centre</a:t>
            </a:r>
            <a:r>
              <a:rPr lang="en-US" dirty="0"/>
              <a:t> (video)</a:t>
            </a:r>
          </a:p>
        </p:txBody>
      </p:sp>
      <p:pic>
        <p:nvPicPr>
          <p:cNvPr id="7" name="Picture 6" descr="A group of children sitting in a classroom&#10;&#10;AI-generated content may be incorrect.">
            <a:extLst>
              <a:ext uri="{FF2B5EF4-FFF2-40B4-BE49-F238E27FC236}">
                <a16:creationId xmlns:a16="http://schemas.microsoft.com/office/drawing/2014/main" id="{E827BF13-3D40-43FF-AD92-D4AF85F6A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04" y="959073"/>
            <a:ext cx="5787123" cy="3255256"/>
          </a:xfrm>
          <a:prstGeom prst="rect">
            <a:avLst/>
          </a:prstGeom>
        </p:spPr>
      </p:pic>
      <p:pic>
        <p:nvPicPr>
          <p:cNvPr id="12" name="Picture 11" descr="A computer screen with a picture of a group of people&#10;&#10;AI-generated content may be incorrect.">
            <a:extLst>
              <a:ext uri="{FF2B5EF4-FFF2-40B4-BE49-F238E27FC236}">
                <a16:creationId xmlns:a16="http://schemas.microsoft.com/office/drawing/2014/main" id="{BDC4A3ED-86DB-5532-EC91-F8411D19B6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00" t="13483" r="27560" b="12600"/>
          <a:stretch>
            <a:fillRect/>
          </a:stretch>
        </p:blipFill>
        <p:spPr>
          <a:xfrm>
            <a:off x="4066169" y="4059912"/>
            <a:ext cx="4355525" cy="2421023"/>
          </a:xfrm>
          <a:prstGeom prst="rect">
            <a:avLst/>
          </a:prstGeom>
        </p:spPr>
      </p:pic>
      <p:pic>
        <p:nvPicPr>
          <p:cNvPr id="3" name="WhatsApp Video 2025-08-01 at 10.45.08 AM">
            <a:hlinkClick r:id="" action="ppaction://media"/>
            <a:extLst>
              <a:ext uri="{FF2B5EF4-FFF2-40B4-BE49-F238E27FC236}">
                <a16:creationId xmlns:a16="http://schemas.microsoft.com/office/drawing/2014/main" id="{E7CD9063-5C1F-6578-0743-5CE092FED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3541" y="874658"/>
            <a:ext cx="5618594" cy="31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9E033-AE0D-2A50-CD3D-5458CB077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6784-F346-AD45-BAE8-750B03E6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Online classes – empowering young minds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0E0B7-90EA-EF16-E18F-43AEA99147E5}"/>
              </a:ext>
            </a:extLst>
          </p:cNvPr>
          <p:cNvSpPr txBox="1"/>
          <p:nvPr/>
        </p:nvSpPr>
        <p:spPr>
          <a:xfrm>
            <a:off x="659780" y="4734804"/>
            <a:ext cx="6839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Girls in rural Varanasi participating in a series of sessions on women’s rights, child’s rights, gender issues, safety, health, menstruation, mental health, and opportunities for further education, scholarships, and employment</a:t>
            </a:r>
          </a:p>
        </p:txBody>
      </p:sp>
      <p:pic>
        <p:nvPicPr>
          <p:cNvPr id="5" name="Picture 4" descr="A group of women sitting on the floor&#10;&#10;AI-generated content may be incorrect.">
            <a:extLst>
              <a:ext uri="{FF2B5EF4-FFF2-40B4-BE49-F238E27FC236}">
                <a16:creationId xmlns:a16="http://schemas.microsoft.com/office/drawing/2014/main" id="{CBE4DE77-01CB-793E-D085-BBF6436F8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81" y="914400"/>
            <a:ext cx="6839415" cy="3847171"/>
          </a:xfrm>
          <a:prstGeom prst="rect">
            <a:avLst/>
          </a:prstGeom>
        </p:spPr>
      </p:pic>
      <p:pic>
        <p:nvPicPr>
          <p:cNvPr id="8" name="Picture 7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C05D2986-B283-0C26-8155-D28A89D22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187" b="14796"/>
          <a:stretch>
            <a:fillRect/>
          </a:stretch>
        </p:blipFill>
        <p:spPr>
          <a:xfrm>
            <a:off x="7824824" y="914400"/>
            <a:ext cx="3618186" cy="5307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4E5DD8-614D-2CF7-8C7B-88B261B85212}"/>
              </a:ext>
            </a:extLst>
          </p:cNvPr>
          <p:cNvSpPr txBox="1"/>
          <p:nvPr/>
        </p:nvSpPr>
        <p:spPr>
          <a:xfrm>
            <a:off x="6835700" y="6200078"/>
            <a:ext cx="537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Deepika discussing mental health and well-being with children in two Jharkhand villages</a:t>
            </a:r>
          </a:p>
        </p:txBody>
      </p:sp>
    </p:spTree>
    <p:extLst>
      <p:ext uri="{BB962C8B-B14F-4D97-AF65-F5344CB8AC3E}">
        <p14:creationId xmlns:p14="http://schemas.microsoft.com/office/powerpoint/2010/main" val="1548930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C704-347F-8DFB-1165-067AC47A9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2378-F69C-807A-74FE-13F5752F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In-person classes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9F30EE-B396-C552-8021-33176173B6C0}"/>
              </a:ext>
            </a:extLst>
          </p:cNvPr>
          <p:cNvSpPr txBox="1"/>
          <p:nvPr/>
        </p:nvSpPr>
        <p:spPr>
          <a:xfrm>
            <a:off x="2995448" y="6101875"/>
            <a:ext cx="622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child sharing his personal life story at a mathematics class at GTR govt school, Tiruvannamalai, facilitated by Senthil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147D05-34F8-A3BE-E585-8BFCFB005016}"/>
              </a:ext>
            </a:extLst>
          </p:cNvPr>
          <p:cNvSpPr txBox="1"/>
          <p:nvPr/>
        </p:nvSpPr>
        <p:spPr>
          <a:xfrm>
            <a:off x="283299" y="3988791"/>
            <a:ext cx="335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Rajashree taking science class at Balak school, Bangalore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EBF9E-A581-C320-1F8D-FF525DB5921B}"/>
              </a:ext>
            </a:extLst>
          </p:cNvPr>
          <p:cNvSpPr txBox="1"/>
          <p:nvPr/>
        </p:nvSpPr>
        <p:spPr>
          <a:xfrm>
            <a:off x="8513384" y="3589136"/>
            <a:ext cx="3446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Akhila taking mathematics class at govt school, </a:t>
            </a:r>
            <a:r>
              <a:rPr lang="en-US" dirty="0" err="1"/>
              <a:t>Meenambakkam</a:t>
            </a:r>
            <a:r>
              <a:rPr lang="en-US" dirty="0"/>
              <a:t>, Chennai</a:t>
            </a:r>
          </a:p>
        </p:txBody>
      </p:sp>
      <p:pic>
        <p:nvPicPr>
          <p:cNvPr id="8" name="Picture 7" descr="A teacher teaching students in a classroom&#10;&#10;AI-generated content may be incorrect.">
            <a:extLst>
              <a:ext uri="{FF2B5EF4-FFF2-40B4-BE49-F238E27FC236}">
                <a16:creationId xmlns:a16="http://schemas.microsoft.com/office/drawing/2014/main" id="{693CA231-AD02-DFA7-B490-8F25A7CCF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27" y="849608"/>
            <a:ext cx="4227617" cy="3170713"/>
          </a:xfrm>
          <a:prstGeom prst="rect">
            <a:avLst/>
          </a:prstGeom>
        </p:spPr>
      </p:pic>
      <p:pic>
        <p:nvPicPr>
          <p:cNvPr id="10" name="Picture 9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AEEC56DF-CC48-1F30-0ED5-D78A17AA1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233" y="3400987"/>
            <a:ext cx="4857533" cy="2732362"/>
          </a:xfrm>
          <a:prstGeom prst="rect">
            <a:avLst/>
          </a:prstGeom>
        </p:spPr>
      </p:pic>
      <p:pic>
        <p:nvPicPr>
          <p:cNvPr id="5" name="Picture 4" descr="A person standing in front of a group of children&#10;&#10;AI-generated content may be incorrect.">
            <a:extLst>
              <a:ext uri="{FF2B5EF4-FFF2-40B4-BE49-F238E27FC236}">
                <a16:creationId xmlns:a16="http://schemas.microsoft.com/office/drawing/2014/main" id="{BA071342-1A4B-2CF4-61A4-F83AA43B5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560" y="0"/>
            <a:ext cx="4825133" cy="361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8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ABA5D-F162-1A1E-5166-559A6A94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8A2C-A959-51B7-2BDF-9043E487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In-person classes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A7258C-029C-37E6-08D5-6014B34FF9B8}"/>
              </a:ext>
            </a:extLst>
          </p:cNvPr>
          <p:cNvSpPr txBox="1"/>
          <p:nvPr/>
        </p:nvSpPr>
        <p:spPr>
          <a:xfrm>
            <a:off x="2619023" y="2967335"/>
            <a:ext cx="3881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Rajashree demonstrating magnets to students as part of science class at Anand Society school, Bangalore (video)</a:t>
            </a:r>
          </a:p>
        </p:txBody>
      </p:sp>
      <p:pic>
        <p:nvPicPr>
          <p:cNvPr id="3" name="Ananda Society School-2">
            <a:hlinkClick r:id="" action="ppaction://media"/>
            <a:extLst>
              <a:ext uri="{FF2B5EF4-FFF2-40B4-BE49-F238E27FC236}">
                <a16:creationId xmlns:a16="http://schemas.microsoft.com/office/drawing/2014/main" id="{91C7C923-6209-9869-84D7-0DF94840D8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4516" y="18256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CC4C4-B945-B751-A6CC-74F9B6BCE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8E89-AB35-B540-D214-F6F9CAFF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Other activities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56F99-47C1-5587-3265-278ED260B668}"/>
              </a:ext>
            </a:extLst>
          </p:cNvPr>
          <p:cNvSpPr txBox="1"/>
          <p:nvPr/>
        </p:nvSpPr>
        <p:spPr>
          <a:xfrm>
            <a:off x="8954421" y="5190315"/>
            <a:ext cx="2988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Financial literacy sessions and bank visit for students at govt schools in Bangalore, </a:t>
            </a:r>
            <a:r>
              <a:rPr lang="en-US" dirty="0" err="1"/>
              <a:t>Chikkaballapur</a:t>
            </a:r>
            <a:r>
              <a:rPr lang="en-US" dirty="0"/>
              <a:t>, Hyderabad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6BA0F0-42C2-6A15-4557-6580E8CD6470}"/>
              </a:ext>
            </a:extLst>
          </p:cNvPr>
          <p:cNvSpPr txBox="1"/>
          <p:nvPr/>
        </p:nvSpPr>
        <p:spPr>
          <a:xfrm>
            <a:off x="474452" y="5929455"/>
            <a:ext cx="4591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Children from Apna Ghar (originally from UP, Bihar, </a:t>
            </a:r>
            <a:r>
              <a:rPr lang="en-US" dirty="0" err="1"/>
              <a:t>Chhatisgarh</a:t>
            </a:r>
            <a:r>
              <a:rPr lang="en-US" dirty="0"/>
              <a:t>) pursuing undergraduate program at Azim Premji University, Bangalore </a:t>
            </a:r>
          </a:p>
        </p:txBody>
      </p:sp>
      <p:pic>
        <p:nvPicPr>
          <p:cNvPr id="9" name="Picture 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716FBCE-F87E-8641-8DDB-E32868A2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40" y="807873"/>
            <a:ext cx="4754035" cy="3156976"/>
          </a:xfrm>
          <a:prstGeom prst="rect">
            <a:avLst/>
          </a:prstGeom>
        </p:spPr>
      </p:pic>
      <p:pic>
        <p:nvPicPr>
          <p:cNvPr id="12" name="Picture 11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DD4A3B42-203A-6717-656E-13F8D0B5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82"/>
          <a:stretch>
            <a:fillRect/>
          </a:stretch>
        </p:blipFill>
        <p:spPr>
          <a:xfrm>
            <a:off x="6178915" y="276848"/>
            <a:ext cx="5576706" cy="3137657"/>
          </a:xfrm>
          <a:prstGeom prst="rect">
            <a:avLst/>
          </a:prstGeom>
        </p:spPr>
      </p:pic>
      <p:pic>
        <p:nvPicPr>
          <p:cNvPr id="13" name="Picture 1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9864CDB-78D5-3735-EBBC-AA09B11492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037"/>
          <a:stretch>
            <a:fillRect/>
          </a:stretch>
        </p:blipFill>
        <p:spPr>
          <a:xfrm>
            <a:off x="436379" y="3132627"/>
            <a:ext cx="2979483" cy="2858858"/>
          </a:xfrm>
          <a:prstGeom prst="rect">
            <a:avLst/>
          </a:prstGeom>
        </p:spPr>
      </p:pic>
      <p:pic>
        <p:nvPicPr>
          <p:cNvPr id="15" name="Picture 14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061BDAE2-D8DE-5047-4A9A-FA5C673750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912" b="30163"/>
          <a:stretch>
            <a:fillRect/>
          </a:stretch>
        </p:blipFill>
        <p:spPr>
          <a:xfrm>
            <a:off x="6178915" y="2561535"/>
            <a:ext cx="3491376" cy="1464438"/>
          </a:xfrm>
          <a:prstGeom prst="rect">
            <a:avLst/>
          </a:prstGeom>
        </p:spPr>
      </p:pic>
      <p:pic>
        <p:nvPicPr>
          <p:cNvPr id="19" name="Picture 18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CAEC1A7B-7C8A-E944-5EB2-95E16A1946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881" r="3251"/>
          <a:stretch>
            <a:fillRect/>
          </a:stretch>
        </p:blipFill>
        <p:spPr>
          <a:xfrm>
            <a:off x="9011668" y="2264836"/>
            <a:ext cx="2745082" cy="2917501"/>
          </a:xfrm>
          <a:prstGeom prst="rect">
            <a:avLst/>
          </a:prstGeom>
        </p:spPr>
      </p:pic>
      <p:pic>
        <p:nvPicPr>
          <p:cNvPr id="21" name="Picture 20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4EA09F8E-4642-12F5-5E43-294A205FE3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45" r="6703"/>
          <a:stretch>
            <a:fillRect/>
          </a:stretch>
        </p:blipFill>
        <p:spPr>
          <a:xfrm>
            <a:off x="6174172" y="3971324"/>
            <a:ext cx="2857387" cy="24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0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4F1DA-A1F2-567B-8B28-159B49CBC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9D43-5AAA-09DB-0943-0D41266F3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96144"/>
          </a:xfrm>
        </p:spPr>
        <p:txBody>
          <a:bodyPr/>
          <a:lstStyle/>
          <a:p>
            <a:r>
              <a:rPr lang="en-US" dirty="0"/>
              <a:t>Other activities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ADF949-4229-178F-7F5E-44FB50D85D87}"/>
              </a:ext>
            </a:extLst>
          </p:cNvPr>
          <p:cNvSpPr txBox="1"/>
          <p:nvPr/>
        </p:nvSpPr>
        <p:spPr>
          <a:xfrm>
            <a:off x="383825" y="6075321"/>
            <a:ext cx="530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Children from </a:t>
            </a:r>
            <a:r>
              <a:rPr lang="en-US" dirty="0" err="1"/>
              <a:t>Vanavil</a:t>
            </a:r>
            <a:r>
              <a:rPr lang="en-US" dirty="0"/>
              <a:t>, </a:t>
            </a:r>
            <a:r>
              <a:rPr lang="en-US" dirty="0" err="1"/>
              <a:t>Nagapattinam</a:t>
            </a:r>
            <a:r>
              <a:rPr lang="en-US" dirty="0"/>
              <a:t> (Tamil Nadu), on an excursion to Bangalore, hosted by CLE team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40C2D-5737-D395-19E6-1A13F6027687}"/>
              </a:ext>
            </a:extLst>
          </p:cNvPr>
          <p:cNvSpPr txBox="1"/>
          <p:nvPr/>
        </p:nvSpPr>
        <p:spPr>
          <a:xfrm>
            <a:off x="6016978" y="6100928"/>
            <a:ext cx="568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Children at Yellow Bag </a:t>
            </a:r>
            <a:r>
              <a:rPr lang="en-US" dirty="0" err="1"/>
              <a:t>centre</a:t>
            </a:r>
            <a:r>
              <a:rPr lang="en-US" dirty="0"/>
              <a:t> in Madurai participating in  a 2-week summer camp conducted by Ananth</a:t>
            </a: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1B13A36-6FA0-7E62-FF77-9D6876E4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83"/>
          <a:stretch>
            <a:fillRect/>
          </a:stretch>
        </p:blipFill>
        <p:spPr>
          <a:xfrm>
            <a:off x="558324" y="914400"/>
            <a:ext cx="4102956" cy="2514600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9990D2EC-286F-EA11-822D-51BA84D0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22" b="21081"/>
          <a:stretch>
            <a:fillRect/>
          </a:stretch>
        </p:blipFill>
        <p:spPr>
          <a:xfrm>
            <a:off x="558323" y="3428999"/>
            <a:ext cx="4973233" cy="2681718"/>
          </a:xfrm>
          <a:prstGeom prst="rect">
            <a:avLst/>
          </a:prstGeom>
        </p:spPr>
      </p:pic>
      <p:pic>
        <p:nvPicPr>
          <p:cNvPr id="11" name="Picture 10" descr="A group of people sitting on the floor in a room&#10;&#10;AI-generated content may be incorrect.">
            <a:extLst>
              <a:ext uri="{FF2B5EF4-FFF2-40B4-BE49-F238E27FC236}">
                <a16:creationId xmlns:a16="http://schemas.microsoft.com/office/drawing/2014/main" id="{07EE12A6-282A-9F68-294F-47369D6EB0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680" b="2190"/>
          <a:stretch>
            <a:fillRect/>
          </a:stretch>
        </p:blipFill>
        <p:spPr>
          <a:xfrm>
            <a:off x="6096000" y="2702973"/>
            <a:ext cx="5546638" cy="3420533"/>
          </a:xfrm>
          <a:prstGeom prst="rect">
            <a:avLst/>
          </a:prstGeom>
        </p:spPr>
      </p:pic>
      <p:pic>
        <p:nvPicPr>
          <p:cNvPr id="13" name="Picture 12" descr="A group of girls sitting on the floor&#10;&#10;AI-generated content may be incorrect.">
            <a:extLst>
              <a:ext uri="{FF2B5EF4-FFF2-40B4-BE49-F238E27FC236}">
                <a16:creationId xmlns:a16="http://schemas.microsoft.com/office/drawing/2014/main" id="{FBB7F031-0D90-7DB8-D022-15F84950E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359" y="404327"/>
            <a:ext cx="3744960" cy="2808719"/>
          </a:xfrm>
          <a:prstGeom prst="rect">
            <a:avLst/>
          </a:prstGeom>
        </p:spPr>
      </p:pic>
      <p:pic>
        <p:nvPicPr>
          <p:cNvPr id="15" name="Picture 14" descr="A group of people sitting on the floor&#10;&#10;AI-generated content may be incorrect.">
            <a:extLst>
              <a:ext uri="{FF2B5EF4-FFF2-40B4-BE49-F238E27FC236}">
                <a16:creationId xmlns:a16="http://schemas.microsoft.com/office/drawing/2014/main" id="{77D83A29-DCE5-CB25-96F8-DAFB4B664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216" y="404326"/>
            <a:ext cx="3144914" cy="23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46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7850E-DC62-02A9-4662-FD15A35BA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CDFD0-D1A7-8984-D41A-4C2B949E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76" y="1781847"/>
            <a:ext cx="10996448" cy="1444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CLE Team</a:t>
            </a:r>
          </a:p>
        </p:txBody>
      </p:sp>
    </p:spTree>
    <p:extLst>
      <p:ext uri="{BB962C8B-B14F-4D97-AF65-F5344CB8AC3E}">
        <p14:creationId xmlns:p14="http://schemas.microsoft.com/office/powerpoint/2010/main" val="431643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B8637-00F6-C7D1-06CC-17A3AB941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5C32B-1F70-2A37-B6F1-2B171A41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62" y="222421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CLE team: </a:t>
            </a:r>
            <a:br>
              <a:rPr lang="en-US" sz="4000" dirty="0"/>
            </a:br>
            <a:r>
              <a:rPr lang="en-US" sz="4000" dirty="0"/>
              <a:t>Learning </a:t>
            </a:r>
            <a:r>
              <a:rPr lang="en-US" sz="4000" dirty="0" err="1"/>
              <a:t>centre</a:t>
            </a:r>
            <a:r>
              <a:rPr lang="en-US" sz="4000" dirty="0"/>
              <a:t> facilitators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DA3A2-D387-0A6C-81A7-C58539B657C8}"/>
              </a:ext>
            </a:extLst>
          </p:cNvPr>
          <p:cNvSpPr txBox="1"/>
          <p:nvPr/>
        </p:nvSpPr>
        <p:spPr>
          <a:xfrm>
            <a:off x="5440209" y="6063588"/>
            <a:ext cx="6751792" cy="917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Facilitators of Chaitanya-CLE </a:t>
            </a:r>
            <a:r>
              <a:rPr lang="en-US" dirty="0" err="1"/>
              <a:t>centres</a:t>
            </a:r>
            <a:r>
              <a:rPr lang="en-US" dirty="0"/>
              <a:t> in Jharkhand (</a:t>
            </a:r>
            <a:r>
              <a:rPr lang="en-US" b="1" dirty="0"/>
              <a:t>Beauty, Khushbu, Neelam, Pramila, Rani, Rita, Sandhya, Seema, Shanti</a:t>
            </a:r>
            <a:r>
              <a:rPr lang="en-US" dirty="0"/>
              <a:t>) with CLE members (Abhishek, Leela, Sangita)</a:t>
            </a:r>
          </a:p>
        </p:txBody>
      </p:sp>
      <p:pic>
        <p:nvPicPr>
          <p:cNvPr id="6" name="Picture 5" descr="A group of people standing in front of a sign&#10;&#10;AI-generated content may be incorrect.">
            <a:extLst>
              <a:ext uri="{FF2B5EF4-FFF2-40B4-BE49-F238E27FC236}">
                <a16:creationId xmlns:a16="http://schemas.microsoft.com/office/drawing/2014/main" id="{53D373A4-6837-360B-F42E-A138D6290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6" t="13114" r="2049" b="11250"/>
          <a:stretch>
            <a:fillRect/>
          </a:stretch>
        </p:blipFill>
        <p:spPr>
          <a:xfrm>
            <a:off x="6159065" y="292343"/>
            <a:ext cx="5579468" cy="579693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64F00-BA88-B374-0ABC-94828B4E5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" r="55750" b="5874"/>
          <a:stretch>
            <a:fillRect/>
          </a:stretch>
        </p:blipFill>
        <p:spPr bwMode="auto">
          <a:xfrm>
            <a:off x="1025865" y="1843968"/>
            <a:ext cx="3388479" cy="399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391DC5-0C78-B4DF-8CA6-B91F3B55AF0F}"/>
              </a:ext>
            </a:extLst>
          </p:cNvPr>
          <p:cNvSpPr txBox="1"/>
          <p:nvPr/>
        </p:nvSpPr>
        <p:spPr>
          <a:xfrm>
            <a:off x="417436" y="5826661"/>
            <a:ext cx="4605335" cy="917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Facilitators of IDBI-CLE </a:t>
            </a:r>
            <a:r>
              <a:rPr lang="en-US" dirty="0" err="1"/>
              <a:t>centre</a:t>
            </a:r>
            <a:r>
              <a:rPr lang="en-US" dirty="0"/>
              <a:t> in </a:t>
            </a:r>
            <a:r>
              <a:rPr lang="en-US" dirty="0" err="1"/>
              <a:t>Thirusulam</a:t>
            </a:r>
            <a:r>
              <a:rPr lang="en-US" dirty="0"/>
              <a:t>, Chennai (</a:t>
            </a:r>
            <a:r>
              <a:rPr lang="en-US" b="1" dirty="0"/>
              <a:t>Thenmozhi and Sathya</a:t>
            </a:r>
            <a:r>
              <a:rPr lang="en-US" dirty="0"/>
              <a:t>) with children from the community </a:t>
            </a:r>
          </a:p>
        </p:txBody>
      </p:sp>
    </p:spTree>
    <p:extLst>
      <p:ext uri="{BB962C8B-B14F-4D97-AF65-F5344CB8AC3E}">
        <p14:creationId xmlns:p14="http://schemas.microsoft.com/office/powerpoint/2010/main" val="1614641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56608-FC67-ECE6-339D-6326BE050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a group of people&#10;&#10;AI-generated content may be incorrect.">
            <a:extLst>
              <a:ext uri="{FF2B5EF4-FFF2-40B4-BE49-F238E27FC236}">
                <a16:creationId xmlns:a16="http://schemas.microsoft.com/office/drawing/2014/main" id="{8896D633-A7BA-1487-CA03-AA01BD62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81" r="18595"/>
          <a:stretch>
            <a:fillRect/>
          </a:stretch>
        </p:blipFill>
        <p:spPr>
          <a:xfrm>
            <a:off x="2519298" y="0"/>
            <a:ext cx="9669654" cy="68579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521B9-0B17-A153-4537-6BFB49FFE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01" y="21020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CLE team: </a:t>
            </a:r>
            <a:br>
              <a:rPr lang="en-US" sz="4000" dirty="0"/>
            </a:br>
            <a:r>
              <a:rPr lang="en-US" sz="4000" dirty="0"/>
              <a:t>Online teachers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0107B0-9779-BA09-7BCE-13775146DA9C}"/>
              </a:ext>
            </a:extLst>
          </p:cNvPr>
          <p:cNvSpPr txBox="1"/>
          <p:nvPr/>
        </p:nvSpPr>
        <p:spPr>
          <a:xfrm>
            <a:off x="756355" y="1761329"/>
            <a:ext cx="3048414" cy="457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Akhila, Amit, Ananth, Asha, Ashwini Priya, Bhama, Bharathi, Bindu, Divya, Geehan, Harshit, Karman, Keerthana, Kirti, Loga, Medha, Mitsu, </a:t>
            </a:r>
            <a:r>
              <a:rPr lang="en-US" sz="2000" dirty="0" err="1"/>
              <a:t>Neelanjali</a:t>
            </a:r>
            <a:r>
              <a:rPr lang="en-US" sz="2000" dirty="0"/>
              <a:t>, Parvathy, Pavana, Payal, </a:t>
            </a:r>
            <a:r>
              <a:rPr lang="en-US" sz="2000" dirty="0" err="1"/>
              <a:t>Pradnyesh</a:t>
            </a:r>
            <a:r>
              <a:rPr lang="en-US" sz="2000" dirty="0"/>
              <a:t>, Prity, </a:t>
            </a:r>
            <a:r>
              <a:rPr lang="en-US" sz="2000" dirty="0" err="1"/>
              <a:t>Priyada</a:t>
            </a:r>
            <a:r>
              <a:rPr lang="en-US" sz="2000" dirty="0"/>
              <a:t>, Rachana, Rajashree, Rashmi, Reshmi, Rinkal, Saritha, Senthil, Shalini, Shraddha, Shriya, Srija, Shruthi, Subathra, Surekha, Thenmozhi, Vignesh, Vishal</a:t>
            </a:r>
          </a:p>
        </p:txBody>
      </p:sp>
    </p:spTree>
    <p:extLst>
      <p:ext uri="{BB962C8B-B14F-4D97-AF65-F5344CB8AC3E}">
        <p14:creationId xmlns:p14="http://schemas.microsoft.com/office/powerpoint/2010/main" val="53101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7A43-E363-5EC3-0DDA-D0DB83D72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0CFE-CCBD-8BAA-8F9C-B5BC39B8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255068"/>
          </a:xfrm>
        </p:spPr>
        <p:txBody>
          <a:bodyPr/>
          <a:lstStyle/>
          <a:p>
            <a:r>
              <a:rPr lang="en-US" dirty="0"/>
              <a:t>Vision and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763DE-3AD3-EC25-3309-DC053CD09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964"/>
            <a:ext cx="10996448" cy="478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Have lots of children from disadvantaged backgrounds access quality education, develop interest in learning, gain confidence, prolong their years of education, and thereby find better opportunities.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C10584-5C27-185B-5133-5428A9861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D1C6A077-1694-2922-AE40-C36708B8A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6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64804-C46D-8452-95FF-86D8C747EADC}"/>
              </a:ext>
            </a:extLst>
          </p:cNvPr>
          <p:cNvSpPr txBox="1"/>
          <p:nvPr/>
        </p:nvSpPr>
        <p:spPr>
          <a:xfrm>
            <a:off x="1168400" y="2121104"/>
            <a:ext cx="1684153" cy="3390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Ramesh, Senthil, Bhama, Thenmozhi, Sreepathi, Sharad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79DD8C-42FA-122B-7740-445B1DC9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00" y="37953"/>
            <a:ext cx="5489233" cy="2408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CLE team: </a:t>
            </a:r>
            <a:br>
              <a:rPr lang="en-US" sz="4000" dirty="0"/>
            </a:br>
            <a:r>
              <a:rPr lang="en-US" sz="4000" dirty="0"/>
              <a:t>Mentors for teacher empowerment program</a:t>
            </a:r>
          </a:p>
        </p:txBody>
      </p:sp>
    </p:spTree>
    <p:extLst>
      <p:ext uri="{BB962C8B-B14F-4D97-AF65-F5344CB8AC3E}">
        <p14:creationId xmlns:p14="http://schemas.microsoft.com/office/powerpoint/2010/main" val="4017771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1A3E4-815C-15F9-4A7D-DD7C4A6E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E2434D9-E28B-BC21-6110-F802C2293C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74" t="9668" r="4171" b="2233"/>
          <a:stretch>
            <a:fillRect/>
          </a:stretch>
        </p:blipFill>
        <p:spPr>
          <a:xfrm>
            <a:off x="6231934" y="466999"/>
            <a:ext cx="5199619" cy="3756583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95AB5513-BC98-F0AE-6E2E-5CF0ADCADD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16" t="32700" r="8876" b="14778"/>
          <a:stretch>
            <a:fillRect/>
          </a:stretch>
        </p:blipFill>
        <p:spPr>
          <a:xfrm>
            <a:off x="777700" y="4223582"/>
            <a:ext cx="4528144" cy="2634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83A8A-622E-0566-9395-B01DAC0CF913}"/>
              </a:ext>
            </a:extLst>
          </p:cNvPr>
          <p:cNvSpPr txBox="1"/>
          <p:nvPr/>
        </p:nvSpPr>
        <p:spPr>
          <a:xfrm>
            <a:off x="6172574" y="4514878"/>
            <a:ext cx="5522715" cy="78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</a:rPr>
              <a:t>Program managers: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Abhishek, Imtiaz, Kavitha, Leela, Sangita, Shalini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440801-DDAF-917F-1ECF-E566D3A99A20}"/>
              </a:ext>
            </a:extLst>
          </p:cNvPr>
          <p:cNvSpPr txBox="1"/>
          <p:nvPr/>
        </p:nvSpPr>
        <p:spPr>
          <a:xfrm>
            <a:off x="6172574" y="5396266"/>
            <a:ext cx="5522715" cy="1063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</a:rPr>
              <a:t>Trustees: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Adithya, Bhama, Rahul, Ramesh, </a:t>
            </a:r>
            <a:r>
              <a:rPr lang="en-US" sz="2000" dirty="0" err="1"/>
              <a:t>Ritash</a:t>
            </a:r>
            <a:r>
              <a:rPr lang="en-US" sz="2000" dirty="0"/>
              <a:t>, Santhakumar, Senthil, Thenmozhi</a:t>
            </a:r>
          </a:p>
        </p:txBody>
      </p:sp>
      <p:pic>
        <p:nvPicPr>
          <p:cNvPr id="5" name="Picture 4" descr="A group of people standing in front of a poster&#10;&#10;AI-generated content may be incorrect.">
            <a:extLst>
              <a:ext uri="{FF2B5EF4-FFF2-40B4-BE49-F238E27FC236}">
                <a16:creationId xmlns:a16="http://schemas.microsoft.com/office/drawing/2014/main" id="{139E36F9-469F-2C43-DE70-EC1B9F3D8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558"/>
          <a:stretch>
            <a:fillRect/>
          </a:stretch>
        </p:blipFill>
        <p:spPr>
          <a:xfrm>
            <a:off x="777700" y="1582309"/>
            <a:ext cx="4940679" cy="27584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16C38B-CF56-0C5E-C1B3-6C4FBF74FA40}"/>
              </a:ext>
            </a:extLst>
          </p:cNvPr>
          <p:cNvSpPr txBox="1">
            <a:spLocks/>
          </p:cNvSpPr>
          <p:nvPr/>
        </p:nvSpPr>
        <p:spPr>
          <a:xfrm>
            <a:off x="414574" y="222581"/>
            <a:ext cx="6675237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CLE team: </a:t>
            </a:r>
            <a:br>
              <a:rPr lang="en-US" sz="4000" dirty="0"/>
            </a:br>
            <a:r>
              <a:rPr lang="en-US" sz="4000" dirty="0"/>
              <a:t>Program managers and trustees</a:t>
            </a:r>
          </a:p>
        </p:txBody>
      </p:sp>
    </p:spTree>
    <p:extLst>
      <p:ext uri="{BB962C8B-B14F-4D97-AF65-F5344CB8AC3E}">
        <p14:creationId xmlns:p14="http://schemas.microsoft.com/office/powerpoint/2010/main" val="3149482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5E851-0739-F2BE-1C48-D320E57A4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12053-05D5-F3F1-8F4A-04054CB2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76" y="1781847"/>
            <a:ext cx="10996448" cy="1444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How you can be part of our mission</a:t>
            </a:r>
          </a:p>
        </p:txBody>
      </p:sp>
    </p:spTree>
    <p:extLst>
      <p:ext uri="{BB962C8B-B14F-4D97-AF65-F5344CB8AC3E}">
        <p14:creationId xmlns:p14="http://schemas.microsoft.com/office/powerpoint/2010/main" val="4177895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75133-3AED-B48C-3C51-0B84E615F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8EF54-4FA4-4280-DD68-B08BF169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255068"/>
          </a:xfrm>
        </p:spPr>
        <p:txBody>
          <a:bodyPr/>
          <a:lstStyle/>
          <a:p>
            <a:r>
              <a:rPr lang="en-US" dirty="0"/>
              <a:t>How you can be part of 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ED8E-569C-9F31-8FCA-0EF85A708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7351"/>
            <a:ext cx="10778067" cy="4783999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Teach a subject or life-skill (online)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Conduct awareness sessions or workshops on an important theme (online or in-person)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Conduct a summer camp (in-person)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Contribute to developing curriculum and learning materials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Help us use technology to scale</a:t>
            </a:r>
          </a:p>
          <a:p>
            <a:pPr marL="0" indent="0">
              <a:buNone/>
            </a:pP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Help us find opportunities to start new learning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centres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teacher empowerment workshops, and online classes</a:t>
            </a:r>
          </a:p>
          <a:p>
            <a:pPr marL="0" indent="0">
              <a:buNone/>
            </a:pP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Donate</a:t>
            </a:r>
          </a:p>
        </p:txBody>
      </p:sp>
    </p:spTree>
    <p:extLst>
      <p:ext uri="{BB962C8B-B14F-4D97-AF65-F5344CB8AC3E}">
        <p14:creationId xmlns:p14="http://schemas.microsoft.com/office/powerpoint/2010/main" val="4147329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31C9E200-5958-D655-21F4-1408A76B3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948" y="2694018"/>
            <a:ext cx="1198532" cy="1198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0D9FC-860D-5A36-098B-334814119BA2}"/>
              </a:ext>
            </a:extLst>
          </p:cNvPr>
          <p:cNvSpPr txBox="1"/>
          <p:nvPr/>
        </p:nvSpPr>
        <p:spPr>
          <a:xfrm>
            <a:off x="2187364" y="2921876"/>
            <a:ext cx="9679394" cy="3207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accent2">
                    <a:lumMod val="75000"/>
                  </a:schemeClr>
                </a:solidFill>
              </a:rPr>
              <a:t>Thank You!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</a:rPr>
              <a:t>Visit us: </a:t>
            </a:r>
            <a:r>
              <a:rPr lang="en-US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www.cletrust.org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Contact us: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info@cletrust.org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6"/>
              </a:rPr>
              <a:t>leela@cletrust.org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AF1E5EB0-1C8F-4345-BF19-2CA250812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05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DD2F-1E01-CA05-0CFB-E39EE01D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255068"/>
          </a:xfrm>
        </p:spPr>
        <p:txBody>
          <a:bodyPr/>
          <a:lstStyle/>
          <a:p>
            <a:r>
              <a:rPr lang="en-US" dirty="0"/>
              <a:t>How we 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EFC82-DD50-2781-C967-6688293BF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964"/>
            <a:ext cx="10515600" cy="478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We conduct educational programs for empowering ..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children and youth from marginalized backgrounds</a:t>
            </a:r>
          </a:p>
          <a:p>
            <a:r>
              <a:rPr lang="en-US" sz="3600" dirty="0">
                <a:solidFill>
                  <a:srgbClr val="0070C0"/>
                </a:solidFill>
              </a:rPr>
              <a:t>teachers / facilitators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with a focus on .. </a:t>
            </a:r>
          </a:p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Creative-critical-compassionate pedagogy</a:t>
            </a:r>
          </a:p>
        </p:txBody>
      </p:sp>
    </p:spTree>
    <p:extLst>
      <p:ext uri="{BB962C8B-B14F-4D97-AF65-F5344CB8AC3E}">
        <p14:creationId xmlns:p14="http://schemas.microsoft.com/office/powerpoint/2010/main" val="281231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893E8-8D3C-AE7B-4376-C5121BA7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86E74-6FEC-9F9C-034E-12DFA599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30222"/>
          </a:xfrm>
        </p:spPr>
        <p:txBody>
          <a:bodyPr/>
          <a:lstStyle/>
          <a:p>
            <a:r>
              <a:rPr lang="en-US" dirty="0"/>
              <a:t>Teams, partnerships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E946DD-E68D-AC82-5D28-91EE698F41F9}"/>
              </a:ext>
            </a:extLst>
          </p:cNvPr>
          <p:cNvSpPr/>
          <p:nvPr/>
        </p:nvSpPr>
        <p:spPr>
          <a:xfrm>
            <a:off x="4046483" y="3176847"/>
            <a:ext cx="4067503" cy="12371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2060"/>
                </a:solidFill>
              </a:rPr>
              <a:t>Managing team and trustees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5567EB-4D0A-26E1-CB19-3DFA622EC70B}"/>
              </a:ext>
            </a:extLst>
          </p:cNvPr>
          <p:cNvSpPr/>
          <p:nvPr/>
        </p:nvSpPr>
        <p:spPr>
          <a:xfrm>
            <a:off x="2617075" y="2268142"/>
            <a:ext cx="6926318" cy="293123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4A135-0389-4749-A30E-86C8F6988D4D}"/>
              </a:ext>
            </a:extLst>
          </p:cNvPr>
          <p:cNvSpPr txBox="1"/>
          <p:nvPr/>
        </p:nvSpPr>
        <p:spPr>
          <a:xfrm>
            <a:off x="3736427" y="2579225"/>
            <a:ext cx="471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CLE teachers (facilitators)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8AD597-C59B-E584-027E-AFC87E8DBC70}"/>
              </a:ext>
            </a:extLst>
          </p:cNvPr>
          <p:cNvSpPr/>
          <p:nvPr/>
        </p:nvSpPr>
        <p:spPr>
          <a:xfrm>
            <a:off x="1571294" y="1481988"/>
            <a:ext cx="9049407" cy="465525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1311E-BEAD-E4AB-C24C-5DC2D58D46E1}"/>
              </a:ext>
            </a:extLst>
          </p:cNvPr>
          <p:cNvSpPr txBox="1"/>
          <p:nvPr/>
        </p:nvSpPr>
        <p:spPr>
          <a:xfrm>
            <a:off x="2837792" y="1762390"/>
            <a:ext cx="651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C00000"/>
                </a:solidFill>
              </a:rPr>
              <a:t>schools, teachers, NGOs, govts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441A8-63FD-1192-C544-B67E0281AEE0}"/>
              </a:ext>
            </a:extLst>
          </p:cNvPr>
          <p:cNvSpPr txBox="1"/>
          <p:nvPr/>
        </p:nvSpPr>
        <p:spPr>
          <a:xfrm>
            <a:off x="3226672" y="5268026"/>
            <a:ext cx="5559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C00000"/>
                </a:solidFill>
              </a:rPr>
              <a:t>CLE learning </a:t>
            </a:r>
            <a:r>
              <a:rPr lang="en-US" sz="3200" i="1" dirty="0" err="1">
                <a:solidFill>
                  <a:srgbClr val="C00000"/>
                </a:solidFill>
              </a:rPr>
              <a:t>centres</a:t>
            </a:r>
            <a:endParaRPr lang="en-US" sz="3200" i="1" dirty="0">
              <a:solidFill>
                <a:srgbClr val="C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014EE3-80C6-436F-DD15-02A4F9EF0F2B}"/>
              </a:ext>
            </a:extLst>
          </p:cNvPr>
          <p:cNvSpPr/>
          <p:nvPr/>
        </p:nvSpPr>
        <p:spPr>
          <a:xfrm>
            <a:off x="605655" y="834608"/>
            <a:ext cx="10980683" cy="59500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D3C13-6E5B-FD46-CA20-8F3DA88FD706}"/>
              </a:ext>
            </a:extLst>
          </p:cNvPr>
          <p:cNvSpPr txBox="1"/>
          <p:nvPr/>
        </p:nvSpPr>
        <p:spPr>
          <a:xfrm>
            <a:off x="3647087" y="979499"/>
            <a:ext cx="471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children, youth (learners)</a:t>
            </a:r>
          </a:p>
        </p:txBody>
      </p:sp>
    </p:spTree>
    <p:extLst>
      <p:ext uri="{BB962C8B-B14F-4D97-AF65-F5344CB8AC3E}">
        <p14:creationId xmlns:p14="http://schemas.microsoft.com/office/powerpoint/2010/main" val="94250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719B3-855E-3B74-EC78-CEF772F76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49EB-4FBA-B5D1-ECFA-CCFD9A1A1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255068"/>
          </a:xfrm>
        </p:spPr>
        <p:txBody>
          <a:bodyPr/>
          <a:lstStyle/>
          <a:p>
            <a:r>
              <a:rPr lang="en-US" dirty="0"/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6B6B-A168-F7DB-04E6-FE3B7736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674"/>
            <a:ext cx="11059510" cy="55333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rgbClr val="0070C0"/>
                </a:solidFill>
              </a:rPr>
              <a:t>Learning </a:t>
            </a:r>
            <a:r>
              <a:rPr lang="en-US" sz="3900" b="1" dirty="0" err="1">
                <a:solidFill>
                  <a:srgbClr val="0070C0"/>
                </a:solidFill>
              </a:rPr>
              <a:t>centres</a:t>
            </a:r>
            <a:endParaRPr lang="en-US" sz="3900" b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Library, STEM lab, in-person classes, online classes (English, math, science, digital literacy, skills)</a:t>
            </a:r>
          </a:p>
          <a:p>
            <a:r>
              <a:rPr lang="en-US" sz="3600" dirty="0">
                <a:solidFill>
                  <a:srgbClr val="0070C0"/>
                </a:solidFill>
              </a:rPr>
              <a:t>8 </a:t>
            </a:r>
            <a:r>
              <a:rPr lang="en-US" sz="3600" dirty="0" err="1">
                <a:solidFill>
                  <a:srgbClr val="0070C0"/>
                </a:solidFill>
              </a:rPr>
              <a:t>centres</a:t>
            </a:r>
            <a:r>
              <a:rPr lang="en-US" sz="3600" dirty="0">
                <a:solidFill>
                  <a:srgbClr val="0070C0"/>
                </a:solidFill>
              </a:rPr>
              <a:t> in Jharkhand, 1 in Chennai, 1 coming up in Bangalore</a:t>
            </a:r>
          </a:p>
          <a:p>
            <a:r>
              <a:rPr lang="en-US" sz="3600" dirty="0">
                <a:solidFill>
                  <a:srgbClr val="0070C0"/>
                </a:solidFill>
              </a:rPr>
              <a:t>450 students, 10 </a:t>
            </a:r>
            <a:r>
              <a:rPr lang="en-US" sz="3600" dirty="0" err="1">
                <a:solidFill>
                  <a:srgbClr val="0070C0"/>
                </a:solidFill>
              </a:rPr>
              <a:t>centre</a:t>
            </a:r>
            <a:r>
              <a:rPr lang="en-US" sz="3600" dirty="0">
                <a:solidFill>
                  <a:srgbClr val="0070C0"/>
                </a:solidFill>
              </a:rPr>
              <a:t> facilitators, 18 online teachers</a:t>
            </a: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900" b="1" dirty="0">
                <a:solidFill>
                  <a:schemeClr val="accent6">
                    <a:lumMod val="75000"/>
                  </a:schemeClr>
                </a:solidFill>
              </a:rPr>
              <a:t>Online and in-person classes in partnership with local schools and NGOs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Subjects (English, math, science)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Empowering young minds (digital literacy, financial literacy, health, socio-economic issues)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Undergraduate admissions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16 locations across 6 states in India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580 students, 26 online teachers, 3 in-person teachers</a:t>
            </a: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900" b="1" dirty="0">
                <a:solidFill>
                  <a:srgbClr val="C00000"/>
                </a:solidFill>
              </a:rPr>
              <a:t>Teacher empowerment</a:t>
            </a:r>
          </a:p>
          <a:p>
            <a:r>
              <a:rPr lang="en-US" sz="3600" dirty="0">
                <a:solidFill>
                  <a:srgbClr val="C00000"/>
                </a:solidFill>
              </a:rPr>
              <a:t>Workshops on creative, learner-centric teaching methods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4 locations in Tamil Nadu and Karnataka</a:t>
            </a:r>
          </a:p>
          <a:p>
            <a:r>
              <a:rPr lang="en-US" sz="3600" dirty="0">
                <a:solidFill>
                  <a:srgbClr val="C00000"/>
                </a:solidFill>
              </a:rPr>
              <a:t>200 school-teachers, 8 trainer-mentors</a:t>
            </a:r>
          </a:p>
        </p:txBody>
      </p:sp>
    </p:spTree>
    <p:extLst>
      <p:ext uri="{BB962C8B-B14F-4D97-AF65-F5344CB8AC3E}">
        <p14:creationId xmlns:p14="http://schemas.microsoft.com/office/powerpoint/2010/main" val="4071986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FB10A-1808-9F14-DDCA-55F670BA7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11C28-26AA-602B-0A58-D60071849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76" y="1781847"/>
            <a:ext cx="10996448" cy="1444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Pedagogy and Approach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DDD4E4-94F6-1DF6-E171-B380A0E0A130}"/>
              </a:ext>
            </a:extLst>
          </p:cNvPr>
          <p:cNvSpPr txBox="1">
            <a:spLocks/>
          </p:cNvSpPr>
          <p:nvPr/>
        </p:nvSpPr>
        <p:spPr>
          <a:xfrm>
            <a:off x="597776" y="3226676"/>
            <a:ext cx="10996448" cy="1444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classrooms</a:t>
            </a:r>
            <a:endParaRPr lang="en-US" sz="3600" i="1" dirty="0">
              <a:solidFill>
                <a:srgbClr val="0070C0"/>
              </a:solidFill>
              <a:latin typeface="Arial Nova" panose="020F0502020204030204" pitchFamily="34" charset="0"/>
              <a:ea typeface="Ayuthaya" pitchFamily="2" charset="-34"/>
              <a:cs typeface="Baloo Bhaina 2" panose="03080502040302020200" pitchFamily="66" charset="77"/>
            </a:endParaRPr>
          </a:p>
          <a:p>
            <a:pPr marL="0" indent="0" algn="ctr">
              <a:buNone/>
            </a:pPr>
            <a:r>
              <a:rPr lang="en-US" sz="36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creative-critical-compassionate pedagogy</a:t>
            </a:r>
          </a:p>
        </p:txBody>
      </p:sp>
    </p:spTree>
    <p:extLst>
      <p:ext uri="{BB962C8B-B14F-4D97-AF65-F5344CB8AC3E}">
        <p14:creationId xmlns:p14="http://schemas.microsoft.com/office/powerpoint/2010/main" val="2903239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9859-8FAF-C632-0EE9-BC3B8A71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elements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218E140-9185-1611-7355-A1F340CF47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30314"/>
          <a:ext cx="484983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2CCAB-9144-67AF-1889-83A6A0F822F5}"/>
              </a:ext>
            </a:extLst>
          </p:cNvPr>
          <p:cNvSpPr txBox="1">
            <a:spLocks/>
          </p:cNvSpPr>
          <p:nvPr/>
        </p:nvSpPr>
        <p:spPr>
          <a:xfrm>
            <a:off x="6192127" y="1760501"/>
            <a:ext cx="5652869" cy="4490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Education happens when these three elements combine into one whole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 teacher who is knowledgeable, sincere &amp; kind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 subject matter that is interesting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Students who are curious, attentive &amp; learning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We address all three elements –we believe focusing only on the subject matter is incomplete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52340-9828-E78A-3261-2D4A1750C55E}"/>
              </a:ext>
            </a:extLst>
          </p:cNvPr>
          <p:cNvSpPr txBox="1"/>
          <p:nvPr/>
        </p:nvSpPr>
        <p:spPr>
          <a:xfrm>
            <a:off x="8229599" y="99293"/>
            <a:ext cx="25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Nova" panose="020F0502020204030204" pitchFamily="34" charset="0"/>
                <a:ea typeface="Ayuthaya" pitchFamily="2" charset="-34"/>
                <a:cs typeface="Baloo Bhaina 2" panose="03080502040302020200" pitchFamily="66" charset="77"/>
              </a:rPr>
              <a:t>happy classroom</a:t>
            </a:r>
          </a:p>
        </p:txBody>
      </p:sp>
    </p:spTree>
    <p:extLst>
      <p:ext uri="{BB962C8B-B14F-4D97-AF65-F5344CB8AC3E}">
        <p14:creationId xmlns:p14="http://schemas.microsoft.com/office/powerpoint/2010/main" val="2494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3939</TotalTime>
  <Words>1813</Words>
  <Application>Microsoft Macintosh PowerPoint</Application>
  <PresentationFormat>Widescreen</PresentationFormat>
  <Paragraphs>283</Paragraphs>
  <Slides>44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Aptos</vt:lpstr>
      <vt:lpstr>Aptos Display</vt:lpstr>
      <vt:lpstr>Arial</vt:lpstr>
      <vt:lpstr>Arial Nova</vt:lpstr>
      <vt:lpstr>Bahnschrift Light Condensed</vt:lpstr>
      <vt:lpstr>Office Theme</vt:lpstr>
      <vt:lpstr>Centre for Learning &amp; Empowerment (CLE Trust)  An introduction to our mission, teams, programs, approach</vt:lpstr>
      <vt:lpstr>Content</vt:lpstr>
      <vt:lpstr>PowerPoint Presentation</vt:lpstr>
      <vt:lpstr>Vision and Mission</vt:lpstr>
      <vt:lpstr>How we do it</vt:lpstr>
      <vt:lpstr>Teams, partnerships</vt:lpstr>
      <vt:lpstr>Programs</vt:lpstr>
      <vt:lpstr>PowerPoint Presentation</vt:lpstr>
      <vt:lpstr>Three elements</vt:lpstr>
      <vt:lpstr>Favorite teacher</vt:lpstr>
      <vt:lpstr>School teacher</vt:lpstr>
      <vt:lpstr>Teaching</vt:lpstr>
      <vt:lpstr>Process of learning</vt:lpstr>
      <vt:lpstr>Teaching - Discovery</vt:lpstr>
      <vt:lpstr>Teaching – Fun &amp; Practical</vt:lpstr>
      <vt:lpstr>Teaching - Experiment</vt:lpstr>
      <vt:lpstr>Teaching – Puzzles+Games</vt:lpstr>
      <vt:lpstr>Teaching - Exploration</vt:lpstr>
      <vt:lpstr>Children</vt:lpstr>
      <vt:lpstr>Children</vt:lpstr>
      <vt:lpstr>Children</vt:lpstr>
      <vt:lpstr>Integration of 3Ts</vt:lpstr>
      <vt:lpstr>PowerPoint Presentation</vt:lpstr>
      <vt:lpstr>PowerPoint Presentation</vt:lpstr>
      <vt:lpstr>Jharkhand learning centres</vt:lpstr>
      <vt:lpstr>Jharkhand learning centres</vt:lpstr>
      <vt:lpstr>Chennai (Thirusulam) learning centre</vt:lpstr>
      <vt:lpstr>Teacher empowerment program</vt:lpstr>
      <vt:lpstr>Teacher empowerment program</vt:lpstr>
      <vt:lpstr>Teacher empowerment program</vt:lpstr>
      <vt:lpstr>Online classes</vt:lpstr>
      <vt:lpstr>Online classes – empowering young minds</vt:lpstr>
      <vt:lpstr>In-person classes</vt:lpstr>
      <vt:lpstr>In-person classes</vt:lpstr>
      <vt:lpstr>Other activities</vt:lpstr>
      <vt:lpstr>Other activities</vt:lpstr>
      <vt:lpstr>PowerPoint Presentation</vt:lpstr>
      <vt:lpstr>CLE team:  Learning centre facilitators</vt:lpstr>
      <vt:lpstr>CLE team:  Online teachers</vt:lpstr>
      <vt:lpstr>CLE team:  Mentors for teacher empowerment program</vt:lpstr>
      <vt:lpstr>PowerPoint Presentation</vt:lpstr>
      <vt:lpstr>PowerPoint Presentation</vt:lpstr>
      <vt:lpstr>How you can be part of our mission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Rahul Pandey</dc:creator>
  <cp:lastModifiedBy>Rahul Pandey</cp:lastModifiedBy>
  <cp:revision>525</cp:revision>
  <dcterms:created xsi:type="dcterms:W3CDTF">2025-01-24T14:05:32Z</dcterms:created>
  <dcterms:modified xsi:type="dcterms:W3CDTF">2025-08-06T21:27:53Z</dcterms:modified>
</cp:coreProperties>
</file>